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72" r:id="rId3"/>
    <p:sldId id="319" r:id="rId4"/>
    <p:sldId id="273" r:id="rId5"/>
    <p:sldId id="274" r:id="rId6"/>
    <p:sldId id="304" r:id="rId7"/>
    <p:sldId id="317" r:id="rId8"/>
    <p:sldId id="318" r:id="rId9"/>
    <p:sldId id="320" r:id="rId10"/>
    <p:sldId id="275" r:id="rId11"/>
    <p:sldId id="276" r:id="rId12"/>
    <p:sldId id="290" r:id="rId13"/>
    <p:sldId id="291" r:id="rId14"/>
    <p:sldId id="277" r:id="rId15"/>
    <p:sldId id="278" r:id="rId16"/>
    <p:sldId id="321" r:id="rId17"/>
    <p:sldId id="279" r:id="rId18"/>
    <p:sldId id="303" r:id="rId19"/>
    <p:sldId id="308" r:id="rId20"/>
    <p:sldId id="322" r:id="rId21"/>
    <p:sldId id="323" r:id="rId22"/>
    <p:sldId id="280" r:id="rId23"/>
    <p:sldId id="310" r:id="rId24"/>
    <p:sldId id="295" r:id="rId25"/>
    <p:sldId id="309" r:id="rId26"/>
    <p:sldId id="294" r:id="rId27"/>
    <p:sldId id="282" r:id="rId28"/>
    <p:sldId id="281" r:id="rId29"/>
    <p:sldId id="283" r:id="rId30"/>
    <p:sldId id="311" r:id="rId31"/>
    <p:sldId id="287" r:id="rId32"/>
    <p:sldId id="296" r:id="rId33"/>
    <p:sldId id="297" r:id="rId34"/>
    <p:sldId id="284" r:id="rId35"/>
    <p:sldId id="286" r:id="rId36"/>
    <p:sldId id="298" r:id="rId37"/>
    <p:sldId id="299" r:id="rId38"/>
    <p:sldId id="312" r:id="rId39"/>
    <p:sldId id="314" r:id="rId40"/>
    <p:sldId id="315" r:id="rId41"/>
    <p:sldId id="316" r:id="rId42"/>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553" autoAdjust="0"/>
  </p:normalViewPr>
  <p:slideViewPr>
    <p:cSldViewPr snapToGrid="0">
      <p:cViewPr varScale="1">
        <p:scale>
          <a:sx n="60" d="100"/>
          <a:sy n="60" d="100"/>
        </p:scale>
        <p:origin x="908" y="5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98.wmf"/><Relationship Id="rId1" Type="http://schemas.openxmlformats.org/officeDocument/2006/relationships/image" Target="../media/image9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01F13900-5DEA-441D-B70C-0E1337CB57BD}" type="datetimeFigureOut">
              <a:rPr lang="en-US" smtClean="0"/>
              <a:t>9/21/2020</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D3A77771-74AD-4D87-BE52-3D7E0F5C6011}" type="slidenum">
              <a:rPr lang="en-US" smtClean="0"/>
              <a:t>‹#›</a:t>
            </a:fld>
            <a:endParaRPr lang="en-US"/>
          </a:p>
        </p:txBody>
      </p:sp>
    </p:spTree>
    <p:extLst>
      <p:ext uri="{BB962C8B-B14F-4D97-AF65-F5344CB8AC3E}">
        <p14:creationId xmlns:p14="http://schemas.microsoft.com/office/powerpoint/2010/main" val="17457220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39:55.284"/>
    </inkml:context>
    <inkml:brush xml:id="br0">
      <inkml:brushProperty name="width" value="0.1" units="cm"/>
      <inkml:brushProperty name="height" value="0.1" units="cm"/>
      <inkml:brushProperty name="color" value="#E71224"/>
    </inkml:brush>
  </inkml:definitions>
  <inkml:trace contextRef="#ctx0" brushRef="#br0">345 18 4608,'0'0'917,"0"0"43,0 0-128,0 0-43,0 0-298,0 0-22,0 0-63,0 0-22,0 0 21,0 0 64,0 0-63,0 0-22,0 0 0,0 0-43,0 0-170,0 0-43,0 0 0,0 0 0,0 0 0,-7-2 0,4 1-121,-7-2 67,0 0 0,0 0 0,0 1 0,0 1 0,-1 0 0,1 0-1,0 1 1,-1 0 0,1 1 0,-7 1-74,10-1 37,1 1 0,-1 0 0,0 0 0,1 1 0,-1 0 0,1 0 0,0 0 0,0 1 0,0 0 0,1 0 0,-1 1 0,1-1 0,0 1 0,0 1 0,-4 4-37,-23 26 347,24-28-269,0 0-1,1 1 0,-5 7-77,10-12 27,0-1-1,0 1 0,0 0 1,0 0-1,1 0 1,0 0-1,0 0 0,0 0 1,0 0-1,1 0 0,-1 0 1,1 2-27,0-3 19,0-1-1,0 0 1,0 1 0,0-1-1,1 0 1,-1 0 0,0 1-1,1-1 1,0 0 0,0 0-1,0 0 1,-1 1 0,2-1-1,-1 0 1,0 0-19,2 0 21,-1 0 0,0 0 0,1 0 0,-1-1 0,1 1 0,-1-1 1,1 0-1,-1 0 0,1 0 0,0 0 0,2 1-21,53 22 506,-12-3-394,19 10 144,-64-31-255,0 0 10,1 1 0,-1 0 0,1 0 0,-1 0 0,0 0 0,1 0 0,-1 0 0,0 0 0,0 1 0,1-1 1,-1 0-1,0 1 0,0-1 0,0 0 0,-1 1 0,1 0 0,0-1 0,-1 1 0,1-1 0,-1 1 0,1 0 1,-1-1-1,0 1 0,1 0 0,-1 0-11,0 0 20,0 1-1,0-1 1,0 0 0,0 1-1,-1-1 1,1 1 0,-1-1-1,1 0 1,-1 1 0,0-1-1,0 0 1,0 1 0,0-1-1,0 0 1,0 0 0,-1 0 0,1 0-1,-1 0 1,0 0 0,1-1-1,-1 1 1,0 0 0,0-1-1,0 0 1,0 1 0,-2 0-20,-12 2 54,0-1 0,-1-1 0,1 0 1,-1-1-1,1-1 0,-14-1-54,-5 0 37,32 2-36,1-1-1,-1-1 1,0 1-1,0 0 1,1-1-1,-1 1 1,0-1-1,0 0 0,1 0 1,-1 0-1,1 0 1,-2-1-1,-33-31-25,35 32 23,1 0-105,1 1-959,0 0-3755,3 1-2174,5 5 4987,-3 1 771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7.615"/>
    </inkml:context>
    <inkml:brush xml:id="br0">
      <inkml:brushProperty name="width" value="0.1" units="cm"/>
      <inkml:brushProperty name="height" value="0.1" units="cm"/>
      <inkml:brushProperty name="color" value="#E71224"/>
    </inkml:brush>
  </inkml:definitions>
  <inkml:trace contextRef="#ctx0" brushRef="#br0">115 16 5120,'6'1'1290,"-17"-5"658,8 3-1636,0 0-1,0 0 1,-1 1 0,1-1 0,0 1 0,0-1 0,0 1 0,0 0 0,0 1 0,-2-1-312,1 1 44,-1 1-1,1 0 1,0 0 0,0 0 0,0 0-1,1 1 1,-1-1 0,0 1-1,1 0 1,0 0 0,-1 1-1,1-1 1,1 0 0,-1 1 0,0 0-1,1 0 1,0 0 0,0 0-1,0 0 1,0 0 0,1 0 0,-1 1-1,1-1 1,0 0 0,1 1-1,-1-1 1,1 1 0,0-1-1,0 1 1,0 0 0,0-1 0,1 1-1,0-1 1,0 0 0,0 1-1,1-1 1,-1 0 0,1 0 0,0 0-1,0 0 1,2 2-44,-2-3 38,0 0 1,1 0 0,0 0-1,0 0 1,0-1-1,0 1 1,0-1-1,1 0 1,-1 1-1,1-2 1,-1 1-1,1 0 1,0-1-1,-1 0 1,1 1-1,0-2 1,1 1-39,-3 0 35,1-1 1,-1 0-1,1 0 1,-1 0 0,1 0-1,-1 0 1,1 0-1,-1-1 1,0 1-1,1-1 1,-1 0-1,1 1 1,-1-1-1,0 0 1,0-1-1,1 1 1,-1 0-1,0-1 1,0 1-1,0-1 1,-1 1-1,1-1 1,0 0 0,0 0-1,-1 0 1,2-2-36,0-2 49,0 0 1,0 0-1,0 0 1,-1 0-1,0 0 1,0-1-1,-1 1 1,0-1-1,1-3-49,-1-8 39,-1 0 0,-2-14-39,1-10-11,2 49 22,0-1 0,0 1 1,0-1-1,1 0 0,2 5-11,-1-4 12,0 1 0,-1 0 0,-1 0 0,1 0 0,-1 0 0,0 2-12,-1 3-910,0 0 1,1 0 0,1 0-1,1 2 910,-2-10-436,0 0-1,1-1 1,-1 1 0,1 0-1,0-1 1,1 1-1,-1-1 1,1 0-1,0 0 1,0 0 0,0 0-1,1 1 437,2 3-3840,-4-1 2603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8.733"/>
    </inkml:context>
    <inkml:brush xml:id="br0">
      <inkml:brushProperty name="width" value="0.1" units="cm"/>
      <inkml:brushProperty name="height" value="0.1" units="cm"/>
      <inkml:brushProperty name="color" value="#E71224"/>
    </inkml:brush>
  </inkml:definitions>
  <inkml:trace contextRef="#ctx0" brushRef="#br0">1 120 4736,'0'0'149,"2"21"619,13 5 1478,1 0-1,3 2-2245,10 15 1120,-6-7-587,-21-37-476,0 0 1,0 0-1,0 1 1,0-1-1,0-1 1,0 1-1,0 0 0,0 0 1,0-1-1,0 1 1,-1-1-1,1 0 1,0 0-58,1-2 19,0 1 0,0-1 1,0 0-1,0 0 0,-1 0 0,0 0 1,0 0-1,0-1 0,0 1 1,-1-1-1,1 1 0,-1-1 1,-1 0-1,1 1 0,0-1 0,-1 0 1,0 1-1,0-1 0,-1 0 1,1 0-1,-2-2-19,-3-27 235,5 34-235,0-1 0,0 1 0,1 0 0,-1 0 0,0-1 0,0 1 0,0 0 0,1 0 0,-1 0 0,0-1 0,0 1 0,1 0 0,-1 0 0,0 0 0,1 0 0,-1 0 0,0-1 0,1 1 0,-1 0 0,0 0 0,0 0 0,1 0 0,-1 0 0,0 0 0,1 0 0,-1 0 0,0 0 0,1 0 0,-1 0 0,0 1 0,1-1 0,-1 0 0,0 0 0,0 0 0,1 0 0,-1 0 0,0 1 0,0-1 0,1 0 0,-1 0 0,0 0 0,0 1 0,1-1 0,-1 0 0,13 7 0,-11-5 3,-1-1-1,1 1 1,-1 0 0,0-1 0,0 1 0,1 0 0,-1 0 0,0 0 0,-1 0 0,1 0 0,0 0 0,0 0 0,-1 0-1,1 1-2,-1-2 11,0 1-1,0-1 1,0 0-1,0 1 0,1-1 1,-1 0-1,1 0 1,-1 0-1,1 1 0,-1-1 1,1 0-1,-1 0 1,1 0-1,0 0 0,0 0 1,0 0-1,0 0 1,-1 0-1,1 0 0,0 0 1,0-1-1,1 1 1,-1 0-1,0-1 0,0 1 1,0-1-1,0 1 1,1-1-1,-1 1 0,0-1 1,0 0-1,1 0 1,-1 0-11,10 1 45,-5-1 67,1 0 0,-1 0-1,1 0 1,0-1 0,-1 0 0,1 0-1,-1-1 1,1 1 0,-1-1 0,0-1-1,0 1 1,2-2-112,15-12 133,0-1-1,-1-1 1,-1 0 0,-1-2-1,0-1-132,0 0 148,-17 19-124,0-1 0,-1 0 0,1 0 1,-1 0-1,0-1 0,0 1 0,0 0 0,0-1 0,0 1 1,-1-1-1,0 0 0,1 0 0,-2 1 0,1-1 1,0-2-25,-2 2 0,1 3 0,-1 1 0,1-1 0,-1 1 0,0 0 0,1-1 0,-1 1 0,0-1 0,1 1 0,-1 0 0,0 0 0,1-1 0,-1 1 0,0 0 0,0 0 0,1 0 0,-1 0 0,0 0 0,0 0 0,1 0 0,-1 0 0,0 0 0,0 0 0,1 0 0,-1 1 0,0-1 0,0 0 0,1 0 0,-1 1 0,0-1 0,1 0 0,-1 1 0,1-1 0,-1 1 0,0-1 0,1 1 0,-1 0 0,-3 1 0,1 0 0,-1 0 0,1 0 0,-1 1 0,1 0 0,0 0 0,0 0 0,1 0 0,-1 0 0,1 0 0,-1 1 0,1 0 0,0-1 0,0 1 0,1 0 0,-1 0 0,1 0 0,-1 1 0,1 0 0,-1 0 0,1-1 0,0 1 0,1 0 0,-1 0 0,1 0 0,0 0 0,0 0 0,0 0 0,1 0 0,0 0 0,0 0 0,0 0 0,2 4 0,-1-5 8,0 1 0,0-1 0,1 0 0,-1 0 1,1 0-1,0 0 0,0 0 0,1 0 1,-1-1-1,1 0 0,-1 0 0,4 2-8,-1-1 1,0-2 0,0 1 0,0-1 0,0 1 0,0-2 0,1 1-1,-1-1 1,1 0 0,2 0-1,41 2-1212,4-2-7406,-44-1 6523,21 0 602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3.214"/>
    </inkml:context>
    <inkml:brush xml:id="br0">
      <inkml:brushProperty name="width" value="0.1" units="cm"/>
      <inkml:brushProperty name="height" value="0.1" units="cm"/>
      <inkml:brushProperty name="color" value="#E71224"/>
    </inkml:brush>
  </inkml:definitions>
  <inkml:trace contextRef="#ctx0" brushRef="#br0">180 98 7936,'0'0'128,"0"0"21,0 0 107,0 0 107,0 0 42,0 0 86,0 0-1,0 0-63,-2-5 42,0 1-393,-3-8 233,0 1 0,-1 0-1,0 1 1,-4-5-309,8 12 51,1 1 0,-1 0 0,1 0 0,-1 0 0,1 1 0,-1-1 0,0 0 0,0 1 0,0-1 0,0 1 0,0 0 0,0-1 0,-1 1 0,1 0 0,0 0 0,-1 1 0,1-1 0,0 0 0,-1 1 0,1-1 0,-1 1 0,1 0 0,-1 0 0,1 0 0,-1 0 0,1 0 0,-1 1-51,-3 0 48,0 1-1,1 1 1,-1-1-1,0 1 1,1 0 0,0 0-1,0 0 1,0 1-1,0-1 1,0 1-1,1 1 1,-4 3-48,6-6 13,1 0 1,0 0 0,0 0-1,-1 0 1,1 0-1,1 0 1,-1 0-1,0 0 1,0 1 0,1-1-1,-1 0 1,1 0-1,0 1 1,0-1-1,-1 0 1,2 1-1,-1-1 1,0 0 0,0 1-1,1-1 1,-1 0-1,1 0 1,0 0-1,0 1 1,-1-1-1,1 0 1,1 0 0,-1 0-1,0 0 1,0 0-1,1-1 1,-1 1-1,1 0 1,0-1 0,0 1-14,6 6-1,0-1 0,1 0 1,-1-1-1,2 1 0,-1-2 1,1 1-1,0-1 0,8 2 1,17 6 13,35 7-13,-39-12 14,1-1 83,-22-5-44,-1 0 0,1 0 0,-1 1 0,0 0 1,1 1-54,-9-4 16,-1 1 0,0-1 1,0 0-1,1 1 1,-1-1-1,0 0 1,0 1-1,0-1 1,1 0-1,-1 1 0,0-1 1,0 0-1,0 1 1,0-1-1,0 1 1,0-1-1,0 0 1,0 1-1,0-1 1,0 1-1,0-1 0,0 0 1,0 1-1,0-1 1,0 1-1,0-1 1,0 0-1,0 1 1,-1-1-1,1 0 1,0 1-1,0-1 0,0 0 1,-1 1-17,-9 12 337,5-9-269,0-1 0,-1 1 0,0-1 0,1-1 0,-1 1 0,-1-1 0,1 0 0,-2 0-68,-56 11 204,46-9-163,13-4-58,-60 10 342,58-9-387,1-1-1,0 0 0,0 0 0,-1-1 1,1 1-1,0-1 0,0-1 1,0 1-1,0-1 63,4 1-2368,2 1-7317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3.732"/>
    </inkml:context>
    <inkml:brush xml:id="br0">
      <inkml:brushProperty name="width" value="0.1" units="cm"/>
      <inkml:brushProperty name="height" value="0.1" units="cm"/>
      <inkml:brushProperty name="color" value="#E71224"/>
    </inkml:brush>
  </inkml:definitions>
  <inkml:trace contextRef="#ctx0" brushRef="#br0">9 1 14464,'-1'0'21,"1"1"1,-1 0 0,0 0-1,0 0 1,1 0 0,-1 0-1,1 0 1,-1 0 0,1 0 0,-1 0-1,1 0 1,0 0 0,-1 0-1,1 0 1,0 0 0,0 0-1,0 0 1,0 0 0,0 1-1,0-1 1,0 0 0,0 0 0,0 0-1,1 0-21,9 32 238,-3-14-100,8 32 107,-3-11-101,-1 1 0,-1 9-144,-7-24-31,3 18-10,3-19-3535,-5-20-4573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4.079"/>
    </inkml:context>
    <inkml:brush xml:id="br0">
      <inkml:brushProperty name="width" value="0.1" units="cm"/>
      <inkml:brushProperty name="height" value="0.1" units="cm"/>
      <inkml:brushProperty name="color" value="#E71224"/>
    </inkml:brush>
  </inkml:definitions>
  <inkml:trace contextRef="#ctx0" brushRef="#br0">1 146 12416,'9'4'0,"1"1"128,-1-1 128,0-4 128,2-4 0,1 1 0,0-3 0,6-4-128,5-5 0,6-2-128,-5-1 128,5 2-256,1 2 128,7 0-128,-5 0 0,-2-1-768,-5 8 128,2 2-9216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5.183"/>
    </inkml:context>
    <inkml:brush xml:id="br0">
      <inkml:brushProperty name="width" value="0.1" units="cm"/>
      <inkml:brushProperty name="height" value="0.1" units="cm"/>
      <inkml:brushProperty name="color" value="#E71224"/>
    </inkml:brush>
  </inkml:definitions>
  <inkml:trace contextRef="#ctx0" brushRef="#br0">149 27 11392,'-9'0'-28,"-1"0"1,0 0-1,0 2 1,1-1 0,-1 1-1,1 0 1,-9 4 27,14-5-12,0 1 1,0 1 0,0-1-1,0 1 1,0-1 0,1 1 0,-1 0-1,1 0 1,0 1 0,0-1-1,0 1 1,0-1 0,1 1 0,-1 0-1,1 0 1,0 0 0,-1 4 11,2-6 3,0 0 1,0 1-1,0-1 0,1 0 1,-1 1-1,1-1 1,0 0-1,-1 1 1,1-1-1,0 1 0,0-1 1,1 1-1,-1-1 1,1 0-1,-1 1 1,1-1-1,-1 0 0,1 1 1,0-1-1,0 0 1,0 0-1,1 0 1,-1 0-1,0 0 0,1 0 1,0 0-1,-1 0 1,3 1-4,0 1 13,0-1 0,1 0 1,-1 0-1,1 0 0,0-1 1,0 1-1,0-1 0,0-1 1,1 1-1,-1 0 0,0-1 1,4 0-14,-5-1 36,0 0 1,0 0 0,0-1 0,0 1-1,0-1 1,0 0 0,0 0 0,0-1-1,-1 1 1,1-1 0,-1 0 0,1 0 0,-1 0-1,1 0 1,-1-1 0,0 1 0,0-1-1,0 0-36,7-7 123,0 0-1,-1 0 1,-1-1 0,6-8-123,-6 6 129,-2 1 1,0-1-1,4-13-129,9-17 401,-23 51-389,1 0-1,1 0 1,-1 0-1,1 0 1,1 1 0,0-1-1,0 1 1,0-1-1,1 0 1,1 6-12,-1-8-1,0-1 1,1 1-1,0-1 1,0 1-1,1-1 0,-1 1 1,1-1-1,0 0 1,1 1-1,-1-1 1,1 0-1,0-1 0,0 1 1,1 0-1,-1-1 1,3 2 0,-5-5 3,1 0 1,-1 0 0,1 0 0,0 0 0,-1-1 0,1 1 0,0 0-1,0-1 1,0 1 0,0-1 0,-1 0 0,1 1 0,0-1 0,0 0-1,0 0 1,0 0 0,0-1 0,0 1 0,-1 0 0,1-1 0,0 1-1,0-1 1,0 1 0,-1-1 0,1 0 0,0 0 0,-1 0 0,1 0-1,-1 0 1,1 0 0,-1-1 0,1 1 0,0-1-4,6-6 73,0 1-1,0-2 1,-1 1 0,-1-1-1,2-2-72,-4 6 35,1 0 0,-1 1 0,1-1 0,0 1 0,0 0 0,5-3-35,-7 5 29,-1 0 0,1 0-1,-1 1 1,1-1 0,0 1-1,0 0 1,0 0 0,0 0-1,0 0 1,0 1 0,0-1-1,0 1 1,0 0 0,0 0-1,1 0-28,-3 0 4,1 1-1,0-1 1,-1 1-1,1 0 1,-1 0-1,0-1 1,1 1-1,-1 0 1,0 0-1,1 1 1,-1-1-1,0 0 1,0 0-1,0 1 1,0-1-1,0 0 1,0 1-1,-1-1 1,1 1-1,0-1-3,12 38 98,-6-17-10,10 17 211,-17-38-293,0-1 1,1 0-1,-1 0 1,1 1-1,-1-1 1,1 0-1,-1 0 1,1 0-1,-1 0 1,1 0-1,-1 0 0,1 1 1,-1-1-1,1 0 1,-1 0-1,0-1 1,1 1-1,-1 0 1,1 0-1,-1 0 1,1 0-1,-1 0 1,1 0-1,-1-1 0,1 1 1,-1 0-1,1 0 1,-1-1-1,0 1 1,1 0-1,-1-1 1,1 1-7,15-12 104,-15 10-74,15-11 8,-1 1-1,2 0 0,-1 2 1,16-8-38,-20 12 63,0 0 0,0 1 0,1 0 0,0 1 0,0 1 0,10-2-63,-18 5 21,-1 0-1,1 0 1,0 0-1,0 0 1,0 1-1,-1 0 1,1 0-1,0 0 1,-1 0 0,1 1-1,-1 0 1,1 0-1,-1 0 1,0 1-1,0-1 1,0 1-1,0 0 1,-1 0-1,1 0 1,1 3-21,4 2 72,-2 2 0,1-1 0,-1 1-1,0 2-71,7 10-2895,-12-19 2260,3 6-8047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6.264"/>
    </inkml:context>
    <inkml:brush xml:id="br0">
      <inkml:brushProperty name="width" value="0.1" units="cm"/>
      <inkml:brushProperty name="height" value="0.1" units="cm"/>
      <inkml:brushProperty name="color" value="#E71224"/>
    </inkml:brush>
  </inkml:definitions>
  <inkml:trace contextRef="#ctx0" brushRef="#br0">82 266 13568,'-31'28'-111,"20"-19"20,0 1 0,1 0 0,-2 4 91,11-12-12,0-1 0,0 1 0,0-1 0,1 1 0,-1 0 0,1-1 0,0 1 0,-1 0 0,1 0 0,0-1 0,0 1 1,0 0-1,0-1 0,0 1 0,0 0 0,1 0 0,-1-1 0,1 1 0,-1 0 0,1-1 0,-1 1 0,1-1 0,0 1 1,0 0-1,0-1 0,0 0 0,0 1 0,0-1 0,0 0 0,0 1 0,1-1 0,-1 0 0,0 0 0,1 0 0,0 1 12,1-1 6,-1 1 0,0-1-1,1 1 1,-1-1-1,0 0 1,1 1-1,0-1 1,-1-1-1,1 1 1,2 0-6,-4 0 5,0-1-1,0 0 1,0 0-1,0 0 1,1 0 0,-1 0-1,0 0 1,0 0-1,0-1 1,0 1 0,0 0-1,0-1 1,0 1-1,0 0 1,0-1-1,0 1 1,0-1 0,0 0-1,0 1 1,0-1-1,0 0 1,-1 1 0,2-2-5,3-7 121,0-1 0,0 0 1,-1 0-1,0 0 0,-1-1 1,0 1-1,-1-1 0,1-8-121,3-7 182,-1 5-65,11-45 646,-3 0-1,1-34-762,-12 90 92,-1 2 32,-4 12-62,-7 20-62,0 1 0,2-1 0,1 2 0,0-1 0,2 1 0,1 0 0,2 0 0,0 0 0,2 0 0,0 0 0,2 0 0,1 0 0,1 0 0,5 16 0,-8-39 5,0 0 1,1-1 0,-1 1 0,1 0 0,0-1 0,-1 1 0,1-1 0,0 1 0,0-1 0,1 0-1,-1 0 1,0 0 0,1 0 0,-1-1 0,1 1 0,0 0 0,-1-1 0,1 0 0,0 0 0,0 0 0,0 0-1,0 0 1,0-1 0,0 1 0,0-1 0,0 1 0,0-1 0,3-1-6,-1 2 11,0-1 0,0 0 0,-1-1 0,1 1 0,0-1 0,0 0 0,-1 0 0,1 0 0,0-1-1,-1 0 1,0 0 0,1 0 0,-1 0 0,0 0 0,0-1 0,0 0 0,0 0 0,0-1-11,2-3 85,0-1 1,-1 0-1,0 0 0,0 0 1,-1 0-1,0-1 0,0 0 1,0-1-86,19 18 106,-5 2-106,-1 1 0,13 12 0,-25-19 0,2 3 1,11 8-23,-18-15-51,0 0 0,0 0 0,-1 0 0,1-1 0,0 1 0,0 0 1,0 0-1,0 0 0,0 0 0,0 0 0,0 0 0,0-1 0,0 1 0,0 0 0,0 0 0,0 0 0,0 0 0,0 0 0,0-1 0,0 1 0,0 0 0,0 0 0,0 0 0,0 0 1,0 0-1,0-1 0,1 1 0,-1 0 0,0 0 0,0 0 0,0 0 0,0 0 0,0 0 0,0 0 0,0-1 0,0 1 0,0 0 0,1 0 0,-1 0 0,0 0 0,0 0 1,0 0-1,0 0 0,0 0 0,1 0 0,-1 0 0,0 0 0,0 0 0,0 0 0,0 0 0,0 0 0,1 0 0,-1 0 0,0 0 0,0 0 0,0 0 0,0 0 0,0 0 0,1 0 1,-1 0-1,0 0 0,0 0 73,-3-7-8384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6.596"/>
    </inkml:context>
    <inkml:brush xml:id="br0">
      <inkml:brushProperty name="width" value="0.1" units="cm"/>
      <inkml:brushProperty name="height" value="0.1" units="cm"/>
      <inkml:brushProperty name="color" value="#E71224"/>
    </inkml:brush>
  </inkml:definitions>
  <inkml:trace contextRef="#ctx0" brushRef="#br0">23 1 14592,'-7'7'0,"0"0"0,0 0 128,5-5-128,2-2 128,0 0-128,0 0 0,0 0-768,0 0 0,0 0-8576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6.999"/>
    </inkml:context>
    <inkml:brush xml:id="br0">
      <inkml:brushProperty name="width" value="0.1" units="cm"/>
      <inkml:brushProperty name="height" value="0.1" units="cm"/>
      <inkml:brushProperty name="color" value="#E71224"/>
    </inkml:brush>
  </inkml:definitions>
  <inkml:trace contextRef="#ctx0" brushRef="#br0">18 75 14976,'-6'-4'0,"-3"-3"0,7 7 0,3 4 0,14 19 55,-4-6 54,-1 0 1,0 0 0,4 14-110,-10-18 8,-2-6 82,2-9 196,10-16-124,-1 0 0,0-1 0,-2 0 0,1-3-162,2-2 134,0 0 1,8-8-135,-21 31 6,0 0 0,0 0-1,0 0 1,0-1 0,0 1 0,0 0 0,0 0 0,1 0-1,-1 1 1,0-1 0,1 0 0,-1 0 0,0 1 0,1-1-1,-1 1-5,0 0 4,0 0-1,0-1 0,0 1 1,-1 0-1,1 0 0,0 1 1,0-1-1,0 0 0,0 0 1,-1 0-1,1 1 0,0-1 1,0 0-1,-1 1 1,1-1-1,0 0 0,0 1 1,-1-1-1,1 1 0,0 0-3,1 1 19,0 1 0,0 0 1,0-1-1,0 1 0,0 0 0,0 0 0,-1 1 0,0-1 0,1 0 1,-1 0-1,-1 1 0,1 0-19,4 22 113,5 15-120,1-8-4430,-6-25-4053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7.846"/>
    </inkml:context>
    <inkml:brush xml:id="br0">
      <inkml:brushProperty name="width" value="0.1" units="cm"/>
      <inkml:brushProperty name="height" value="0.1" units="cm"/>
      <inkml:brushProperty name="color" value="#E71224"/>
    </inkml:brush>
  </inkml:definitions>
  <inkml:trace contextRef="#ctx0" brushRef="#br0">121 1 13056,'-2'0'40,"-1"1"0,1 0 0,-1 0 0,1 0 0,-1 0 0,1 0 0,-1 0 0,1 1 0,0-1 0,0 1 0,0 0 0,0-1 0,0 1 0,0 0 1,0 1-41,-30 36 783,28-33-738,-13 13 42,12-13-32,-1 0 0,2 0 0,-1 1 0,1 0 1,-2 2-56,6-9 7,0 1 1,-1-1-1,1 1 1,0-1 0,0 0-1,0 1 1,0-1 0,-1 1-1,1-1 1,0 1 0,0-1-1,0 1 1,0-1 0,0 1-1,0-1 1,0 1 0,0-1-1,1 1 1,-1-1-1,0 1 1,0-1 0,0 1-1,0-1 1,1 1 0,-1-1-1,0 0 1,0 1 0,1-1-1,-1 1 1,0-1-8,16 5 183,20-7 45,3-8 100,24-9-328,34-8 290,-94 26-284,0 1-1,0-1 0,0 1 1,0 0-1,0 0 1,0 0-1,0 1 0,0-1 1,0 1-1,-1-1 1,1 1-1,0 0 1,0 0-1,0 0 0,-1 1 1,1-1-1,0 1 1,-1-1-1,1 1 0,-1 0 1,0 0-1,0 0 1,1 0-1,-1 0 1,-1 1-1,1-1 0,0 1 1,-1-1-1,1 1 1,-1 0-6,2 2-1,0 1 0,-1 0 0,0 0 0,0 0 0,0 0 0,-1 0 0,0 1 0,0-1 0,0 0 0,-1 1 0,0-1 0,0 1 0,-2 5 1,-2 6 10,-2-1 1,0 1 0,-1-1-1,-1-1 1,0 1 0,-1-1-1,-1-1 1,0 1 0,-1-2-1,-12 12-10,18-20 23,0-1 0,-1 1-1,0-1 1,0-1 0,0 1 0,-1-1-1,0 0 1,-6 3-23,9-6 16,0 1 1,0-1-1,-1 0 0,1 0 1,-1 0-1,1 0 0,-1-1 1,1 0-1,-1 0 0,0 0 1,1-1-1,-1 1 0,1-1 1,-1 0-1,-1-1-16,0 0 6,0-1-1,0 1 1,0-1 0,1 0 0,0-1-1,-1 1 1,1-1 0,0 0 0,1 0 0,-1-1-1,1 1 1,-3-4-6,6 6 1,0 0 0,-1 1 0,1-1 0,0 0 0,0 0 0,0 0 0,0-1 0,1 1 0,-1 0 1,0 0-1,1 0 0,0-1 0,-1 1 0,1 0 0,0 0 0,0-1 0,0 1 0,0 0 0,1 0 0,-1-1 0,1 1 0,-1 0 0,1 0 0,0 0 0,0-1 0,0 1 0,0 0 0,0 0 0,0 1 0,1-1 0,-1 0 0,0 0 0,1 1 0,0-1 0,-1 0 0,2 0-1,9-8 0,0 1 0,0 0 0,1 1 0,0 0 0,1 0 0,0 2 0,0 0 0,0 0 0,1 2 0,-1 0 0,1 0 0,0 1 0,7 0 0,2 1 21,1 1-1,14 2-20,39-2 66,-65-2-22,0-1-1,-1 1 1,0-2-1,0 0 1,0-1-1,-1 0 1,1 0-1,8-8-43,-12 9 36,-1 0 57,1 0-1,-2 0 0,1-1 1,-1 0-1,0 0 0,5-7-92,-9 12-169,0-1 0,-1 0 1,1-1-1,-1 1 0,1 0 0,-1 0 0,0-1 0,0 1 0,0 0 0,0-1 0,-1 1 0,1-1 0,-1 1 0,1-1 0,-1 0 0,0 1 0,0-1 0,0 1 1,0-1-1,-1 1 0,1-1 0,-1 0 0,1 1 0,-1-1 0,0 1 169,-1-4-9237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39:56.565"/>
    </inkml:context>
    <inkml:brush xml:id="br0">
      <inkml:brushProperty name="width" value="0.1" units="cm"/>
      <inkml:brushProperty name="height" value="0.1" units="cm"/>
      <inkml:brushProperty name="color" value="#E71224"/>
    </inkml:brush>
  </inkml:definitions>
  <inkml:trace contextRef="#ctx0" brushRef="#br0">66 1 4736,'4'11'712,"-1"-4"2082,-2-15-796,-1 7-1358,0 1 0,-12 20 917,6-8-1312,0 1 1,1 0-1,1 0 0,0 0 1,-1 6-246,-4 14 394,4-15-156,1 0 1,1 0-1,1 0 0,0 1 0,2-1 1,0 10-239,-3 8 224,2-29-170,0 0 1,0 0-1,1 0 0,0 0 1,0 0-1,0 1 0,1-1 1,0 0-1,1 0 0,0 0-54,0-2 19,0 0-1,1 0 1,0 0-1,0-1 0,0 0 1,0 1-1,1-1 0,-1 0 1,5 3-19,-7-6-64,1 0 0,-1 0 0,0 0 1,1 0-1,0 0 0,-1 0 0,1-1 0,-1 1 0,1-1 1,0 1-1,0-1 0,-1 1 0,1-1 0,0 0 0,0 0 1,-1 0-1,1 0 0,0 0 0,0 0 0,0-1 0,-1 1 1,1 0-1,0-1 0,-1 1 0,1-1 0,0 0 1,-1 0-1,1 0 0,-1 1 0,1-1 0,0-2 64,15-5-13162,-9 4 13802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9.078"/>
    </inkml:context>
    <inkml:brush xml:id="br0">
      <inkml:brushProperty name="width" value="0.1" units="cm"/>
      <inkml:brushProperty name="height" value="0.1" units="cm"/>
      <inkml:brushProperty name="color" value="#E71224"/>
    </inkml:brush>
  </inkml:definitions>
  <inkml:trace contextRef="#ctx0" brushRef="#br0">43 36 12032,'1'0'8,"0"0"1,0 1-1,-1-1 1,1 0-1,0 0 1,0 0-1,0 0 1,0 0-1,-1 0 1,1-1-1,0 1 1,0 0 0,0 0-1,-1-1 1,1 1-1,0 0 1,0-1-1,-1 1 1,1-1-1,0 1 1,-1-1-1,1 1 1,0-1-1,-1 1 1,1-1-1,-1 0 1,1 1 0,-1-1-1,1 0 1,-1 1-1,1-1 1,-1 0-1,0 0 1,1 1-1,-1-1 1,0 0-1,0 0 1,0 0-1,1 0 1,-1 1-1,0-1 1,0 0 0,0 0-1,-1 0 1,1 0-1,0 1 1,0-1-1,0 0 1,0 0-1,-1 0 1,1 1-1,0-1 1,-1 0-1,1 0 1,-1 1-1,1-1 1,-1 0 0,1 1-1,-1-1 1,0 0-9,1 1 6,0 0 0,-1-1 0,1 1 0,-1 0 0,1-1 0,-1 1 0,1 0 0,-1 0 0,1 0 0,-1-1 0,1 1 0,-1 0 0,1 0 0,-1 0 0,1 0 0,-1 0 0,1 0 0,-1 0 1,1 0-1,-1 0 0,1 0 0,-1 1 0,1-1 0,-1 0 0,1 0 0,-1 0 0,1 0 0,-1 1 0,1-1 0,-1 0 0,1 1 0,-1-1 0,1 0 0,0 1 0,-1-1 0,1 0 0,0 1 0,-1-1 0,1 1 0,0-1 1,-1 1-1,1-1-6,-15 19 130,11-11-90,0 0-1,1 0 1,-1 1 0,2-1 0,-1 1 0,1-1 0,0 1 0,1 0 0,0 0 0,0-1 0,1 1 0,0 0-1,1 0 1,0 0 0,0 0 0,2 4-40,-2-8 34,0 1 0,1-1-1,-1 1 1,1-1 0,0 0-1,1 0 1,-1 0 0,1 0-1,0 0 1,0 0 0,1-1-1,-1 1 1,1-1 0,0 0 0,0 0-1,1-1 1,-1 1 0,1-1-1,-1 0 1,1 0 0,0 0-1,0-1 1,1 0 0,-1 0 0,0 0-1,1 0-33,3-1 79,-1 0 0,1-1-1,0 0 1,-1 0-1,1-1 1,-1 0 0,1 0-1,-1-1 1,1 0 0,-1 0-1,0-1 1,0-1 0,0 1-1,0-1 1,2-2-79,-4 3 50,-1-1 0,0 1-1,0-1 1,0 0 0,0-1 0,-1 1 0,1-1-1,-1 0 1,0 0 0,-1 0 0,1-1 0,-1 1-1,0-1 1,0 0 0,-1 0 0,0 0 0,0 0 0,0 0-1,-1 0 1,1-7-50,-2 12 14,0-1-1,0 1 1,-1-1-1,1 1 1,0-1-1,-1 1 1,1-1-1,-1 1 1,0 0-1,1-1 1,-1 1-1,0 0 1,0-1-1,0 1 1,0 0-1,0 0 1,0 0-1,0 0 1,0 0-1,0 0 1,0 0-1,-1 0 1,1 0-1,0 1 1,-1-1-1,1 0 1,-1 1-1,1-1 1,-1 1 0,-1-1-15,3 2 1,-1-1 0,1 0 0,-1 1 0,0-1 0,1 0 0,-1 1 0,1-1 0,-1 1 0,1-1 0,-1 1 0,1-1 0,0 1 0,-1-1 0,1 1 0,-1-1 0,1 1 0,0 0 0,0-1 0,-1 1 0,1 0 0,0-1 0,0 1 0,0 0 0,0-1 0,0 1 0,0 0 0,0-1 0,0 1 0,0 0 0,0-1 0,0 1 0,0 26 0,1-24 0,-1 4 0,1 1 0,0-1 0,1 0 0,-1 0 0,2 0 0,-1-1 0,1 1 0,0 0 0,0-1 0,0 0 0,3 4 0,-3-6 0,0-1 0,0 1 0,1 0 0,-1-1 0,1 0 0,-1 0 0,1 0 0,0 0 0,0 0 0,0-1 0,1 0 0,-1 0 0,1 0 0,-1 0 0,1-1 0,-1 0 0,3 1 0,-4-2 0,0 1 0,0-1 0,1 1 0,-1-1 0,0 0 0,0 0 0,0 0 0,1 0 0,-1-1 0,0 0 0,0 1 0,0-1 0,0 0 0,0 0 0,0-1 0,0 1 0,0-1 0,0 1 0,-1-1 0,1 0 0,-1 0 0,1 0 0,-1 0 0,0-1 0,0 1 0,0-1 0,0 1 0,0-1 0,0 0 0,-1 1 0,1-1 0,-1 0 0,0 0 0,0 0 0,7-18 48,-1 0 0,-1-1 0,0 1 0,-2-1 0,-1 0 0,-1 0 0,0-1 0,-2-7-48,0 28-41,-1 1 0,1-1 0,-1 0 0,1 1 0,-1-1 0,0 0-1,0 1 1,0-1 0,0 1 0,-1-2 41,-4-2-1557,6 5 1492,0 0 0,0 0 1,0 0-1,0 0 0,-1 0 0,1 0 1,0 0-1,0 0 0,0 0 1,0 0-1,0 0 0,0 0 0,0 0 1,-1 0-1,1 0 0,0 0 0,0 0 1,0 0-1,0 0 0,0 0 0,0 0 1,0 0-1,0 1 0,0-1 1,-1 0-1,1 0 0,0 0 0,0 0 1,0 0-1,0 0 0,0 0 0,0 0 1,0 1-1,0-1 0,0 0 1,0 0-1,0 0 0,0 0 0,0 0 1,0 0-1,0 0 0,0 1 0,0-1 1,0 0-1,0 0 0,0 0 0,0 0 1,0 0-1,0 0 0,0 1 65,0 4-8106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19.800"/>
    </inkml:context>
    <inkml:brush xml:id="br0">
      <inkml:brushProperty name="width" value="0.1" units="cm"/>
      <inkml:brushProperty name="height" value="0.1" units="cm"/>
      <inkml:brushProperty name="color" value="#E71224"/>
    </inkml:brush>
  </inkml:definitions>
  <inkml:trace contextRef="#ctx0" brushRef="#br0">230 165 11008,'-12'0'10,"-1"0"1,1-1 0,-11-2-11,17 1 10,0 1 1,1-1 0,-1 0-1,1-1 1,-1 0 0,1 0-1,0 0 1,0 0 0,-1-1-11,3 1-22,-2 0 173,1-1 0,-1 1 1,0 0-1,0 0 1,0 1-1,0 0 0,-3-2-151,6 4 50,0 0-1,0 0 1,0 0-1,0-1 1,0 2-1,0-1 1,1 0-1,-1 0 1,0 1-1,0-1 1,0 1-1,0-1 1,0 1-1,0 0 1,1 0-1,-1 0 1,0 0-1,1 0 1,-1 0-1,1 0 1,-1 1-1,1-1 1,-1 1-50,-1 1 15,1-1 1,-1 1 0,1 0 0,0 0 0,0 0-1,0 0 1,1 0 0,-1 0 0,1 1-1,-1-1 1,1 0 0,0 1 0,0-1 0,1 1-1,-1 0 1,1-1 0,0 1 0,0-1 0,0 1-1,0 0 1,1-1 0,-1 2-16,1-2 8,0-1 1,-1 0-1,1 1 1,0-1-1,0 0 1,0 1-1,1-1 1,-1 0-1,1 0 1,-1 0-1,1 0 1,-1 0-1,1 0 1,0 0-1,0-1 1,0 1-1,0-1 1,0 1-1,0-1 1,1 0-1,-1 0 0,0 0 1,1 0-1,-1 0 1,1-1-1,-1 1 1,0-1-1,1 1 1,0-1-1,-1 0 1,1 0-1,-1 0-8,8 0 37,0-1 0,0 0-1,0-1 1,-1 0-1,1 0 1,-1-1 0,1 0-1,-1-1 1,0 0 0,0 0-1,-1-1 1,1 0 0,-1-1-1,5-4-36,2-2 76,-1-2 0,-1 0 0,0 0 0,-1-1 0,-1-1 0,0 0 1,0-1-77,1 0 132,-9 13-107,0 1-1,0-1 1,-1 0 0,1 0 0,-1 0 0,0 0 0,0-1-1,0 1 1,-1 0 0,0-1 0,1-1-25,-2 6 3,0 0 1,0-1-1,0 1 1,0 0-1,0-1 1,0 1-1,0 0 1,0 0-1,0-1 1,0 1-1,0 0 1,0 0-1,0-1 1,0 1-1,0 0 1,0-1 0,-1 1-1,1 0 1,0 0-1,0 0 1,0-1-1,0 1 1,-1 0-1,1 0 1,0 0-1,0-1 1,0 1-1,-1 0 1,1 0-1,0 0 1,0 0-1,-1-1 1,1 1-1,0 0 1,0 0-1,-1 0 1,1 0-1,0 0-3,-1 0 4,1 0-1,-1 0 1,1 1 0,0-1-1,-1 0 1,1 0 0,0 0-1,-1 1 1,1-1-1,0 0 1,0 1 0,-1-1-1,1 0 1,0 1-1,0-1 1,-1 0 0,1 1-1,0-1 1,0 0 0,0 1-1,0-1 1,-1 0-1,1 1 1,0-1 0,0 1-1,0-1 1,0 1 0,0-1-4,0 19 0,0 0 0,1 0 0,1 0 0,1 0 0,0 0 0,2 0 0,1 3 0,-4-14 0,2 8-955,0 0 0,-1 1 1,-1-1-1,0 10 955,-2-13-7829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20.732"/>
    </inkml:context>
    <inkml:brush xml:id="br0">
      <inkml:brushProperty name="width" value="0.1" units="cm"/>
      <inkml:brushProperty name="height" value="0.1" units="cm"/>
      <inkml:brushProperty name="color" value="#E71224"/>
    </inkml:brush>
  </inkml:definitions>
  <inkml:trace contextRef="#ctx0" brushRef="#br0">0 198 11904,'4'4'25,"-1"-1"1,1 1-1,-1-1 1,0 1-1,-1 0 1,1 0-1,-1 0 1,0 0-1,1 0 1,-2 1-1,1-1 1,-1 1-1,1-1 1,-1 1-1,0 0 0,-1-1 1,1 1-1,-1 1-25,0-1 32,1 0-1,-1 0 0,1 0 0,1 0 1,-1 0-1,1 0 0,0 0 0,0 0 0,0-1 1,0 1-1,1-1 0,0 0 0,0 1 1,1-1-32,-4-3 23,1 0 0,-1 0 0,1-1 1,0 1-1,0 0 0,-1-1 0,1 1 1,0 0-1,0-1 0,0 1 0,0-1 1,0 1-1,0-1 0,0 0 0,0 1 1,0-1-1,0 0 0,0 0 1,0 0-1,0 0-23,1 0 42,0-1 1,0 0 0,-1 0-1,1 0 1,0 0 0,-1 0-1,1 0 1,-1 0 0,1-1-1,0 0-42,-2 2 5,5-4 51,-1 0 1,0-1 0,1 1 0,-2-1-1,1 0 1,0 0 0,-1 0 0,0 0-1,-1-1 1,1 0 0,-1 1 0,0-1-1,0 0 1,0 0 0,-1-1-57,1-11 282,0 0 0,-2 0 1,0 0-1,-1-8-282,-1-23 196,2 52-196,1-1 0,0 1 0,-1 0 0,1 0 0,0 0 0,0-1 0,1 1 0,-1 0 0,0-1 0,1 1 0,0-1 0,-1 0 0,1 0 0,0 1 0,0-1 0,0 0 0,1 0 0,-1-1 0,0 1 0,1 0 0,-1-1 0,2 1 0,2 1 0,0 0 0,0 0 0,0 0 0,0-1 0,1 0 0,-1-1 0,0 1 0,1-1 0,4 0 0,-1 0 12,0-1 0,-1 0 1,1-1-1,-1 0 1,1 0-1,-1-1 1,1 0-1,-1-1 1,0 0-1,0 0 0,0-1 1,1-1-13,-1 0 38,-1 0 0,1-1 0,-1 0 0,0-1-1,-1 0 1,1 0 0,-1 0 0,-1-1 0,2-2-38,-4 4 63,0 0-1,0-1 0,-1 1 1,0-1-1,-1 1 0,1-1 1,-1 0-1,0 0 0,-1 0 1,0 0-1,0 0 0,0 0 1,-1-2-63,-1 7 85,-2 3-65,-1 8-17,0 7-5,0 2 2,2-1 0,0 1 0,0 0 0,2 0 0,1 0 0,0 3 0,0-16 0,0 0 0,0-1 0,0 1 0,1 0 0,-1 0 0,1-1 0,0 1 0,1-1 0,-1 0 0,1 0 0,0 0 0,0 0 0,0 0 0,1 0 0,-1-1 0,1 1 0,0-1 0,0 0 0,0 0 0,0-1 0,0 1 0,1-1 0,-1 0 0,4 1 0,4 1 47,-1 0-1,1-1 0,0-1 0,0 0 0,0 0 0,0-1 0,0-1 0,0 0 0,0 0 0,1-2 0,-1 1 0,0-1 0,-1-1 1,1 0-1,0-1 0,-1 0 0,0-1 0,0 0 0,0-1 0,0 0 0,-1-1 0,0 0 0,-1 0 0,1-1 0,6-8-46,31-41 296,-27 31-3215,21-19 2919,-22 26-10816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34.783"/>
    </inkml:context>
    <inkml:brush xml:id="br0">
      <inkml:brushProperty name="width" value="0.1" units="cm"/>
      <inkml:brushProperty name="height" value="0.1" units="cm"/>
      <inkml:brushProperty name="color" value="#E71224"/>
    </inkml:brush>
  </inkml:definitions>
  <inkml:trace contextRef="#ctx0" brushRef="#br0">0 1 7552,'0'0'170,"0"0"193,0 0 64,0 0-214,0 0 0,0 0-42,7 5 106,22 17 477,1-2 0,0-1 0,11 3-754,22 13 656,-44-23-399,1 0 0,1-2 1,0-1-1,21 7-257,-27-11 291,0 1 1,0 1 0,4 3-292,-8-5 106,0 1 1,1-1 0,-1-1-1,1 0 1,0 0 0,6 0-107,43 2 197,1-3 0,-1-3 1,1-2-1,43-8-197,-49 4 192,0-2 0,13-6-192,-15 5 184,-40 7-140,-1 0 1,0 0 0,0-2 0,7-2-45,8-3-1,1 2 1,26-4 0,-4 0 22,17-1 13,0 2 1,1 4-1,3 2-35,-27-1 70,44-10-70,-38 5 58,19 1-58,-35 6 64,0 1 0,26 3-64,37 3 0,-57-4 0,-1 2 0,0 1 0,0 3 0,0 1 0,19 6 0,41 13 0,-49-14 0,-36-7 0,-1 1 0,0 0 0,0 1 0,-1 0 0,7 5 0,17 9 0,-12-9-2,1-1-1,14 3 3,-16-6 13,0 1 1,20 11-14,-38-16 11,1 0 1,0 0 0,0-1-1,0 0 1,1-1 0,-1 1-1,1-2 1,-1 1 0,1-1-1,-1 0 1,6 0-12,-2-1 290,-9 1-283,-1-1 1,0 0 0,0 0 0,0 0-1,0 0 1,1-1 0,-1 1-1,0 0 1,0 0 0,0-1 0,0 1-1,0-1 1,0 1 0,0-1 0,0 1-1,0-1 1,0 1 0,0-1-1,0 0 1,0 0 0,0 1 0,-1-1-1,1 0 1,0 0 0,0 0-1,0-1-7,24-20 34,2 0-1,0 2 1,9-4-34,15-11 27,-37 24-27,1 1 0,1 1 0,-1 1 0,1 0 0,1 1 0,0 0 0,-1 2 0,2 0 0,-1 1 0,1 0 0,-1 2 0,1 0 0,0 1 0,0 0 0,5 3 0,-1 0 0,15 3 0,-14-1 0,1-1 0,15-1 0,-3-2 0,33-1 0,0 4 0,58 9 0,-33 0 0,-52-7 0,0 1 0,33 10 0,-43-9 0,-1-1 0,1-2 0,0-1 0,19-1 0,-8-1 0,-1 3 0,4 2 0,-10 0 0,0-2 0,0-1 0,1-2 0,8-2 0,-30 1 0,0 1 0,-1 0 0,1 1 0,0 1 0,-1 1 0,12 3 0,22 6 0,-31-11 53,1 0-1,0-2 0,-1 0 0,1-1 0,0 0 1,4-2-53,6 0 49,33-1-13,19 3-36,35-1 135,-112 2-125,41-3 49,1-1 0,29-8-59,100-34 204,-58 15 82,9 3-286,-77 17 0,0-2 0,5-4 0,-26 9 0,34-6 117,-48 13-64,-1-2 1,1 1-1,-1-2 1,0 0-1,11-4-53,-21 5-1679,-1-5-14725,-1 6 17485,0-6-462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42.979"/>
    </inkml:context>
    <inkml:brush xml:id="br0">
      <inkml:brushProperty name="width" value="0.1" units="cm"/>
      <inkml:brushProperty name="height" value="0.1" units="cm"/>
      <inkml:brushProperty name="color" value="#E71224"/>
    </inkml:brush>
  </inkml:definitions>
  <inkml:trace contextRef="#ctx0" brushRef="#br0">0 64 10240,'18'-8'0,"-8"4"0,-7 4 0,-1 0 0,1 1 0,-1-1 0,1 1 0,-1 0 0,1 0 0,-1 0 0,0 0 0,1 0 0,-1 0 0,0 0 0,0 1 0,1 0 0,10 5 0,20 5 101,17 7 548,0-3 0,1-1 0,49 6-649,-80-17 191,0 1 0,0 0 0,18 9-191,-22-8 123,0 0-1,0-1 0,0-1 0,0 0 0,1-1 1,0-1-1,0-1-122,112-2 1003,74-12-1003,-78-7 277,-101 17-194,1-1 0,-1-2-1,-1-1 1,18-7-83,-13 5 89,0 0 0,1 2-1,0 1-88,72-6 175,57 3-175,51-6 103,-158 8-21,11-6-82,14-3 46,165-16-46,-209 28 0,-5 1 0,0 1 0,0 1 0,0 1 0,0 1 0,0 2 0,24 4 0,-20 0 14,-2-1 24,0 1 0,0 2 0,2 1-38,5 4 0,-21-9 0,1 1 0,-1 0 0,0 1 0,-1 1 0,0 1 0,13 9 0,6 6 0,2-1 0,35 17 0,-64-37 0,25 11 88,-27-13-77,0 1 0,0-1 0,1 1 0,-1 0 1,0 0-1,-1 1 0,1-1 0,0 1 0,-1 0 1,0 0-1,1 0 0,-1 0 0,0 0 0,0 1 1,1 2-12,-4-5 2,1 0-3,0 1-1,0-1 1,0 1 0,0-1 0,0 0 0,0 1 0,0-1 0,1 0 0,-1 0 0,0 0 0,1 1 1,1-1 10,-1 0 1,1 0 0,0 0-1,0-1 1,0 1-1,0 0 1,0-1-1,-1 0 1,1 0 0,0 0-1,1 0-10,-3 0 41,0-1-1,0 0 1,0 1 0,0-1-1,0 1 1,1-1 0,-1 0-1,0 0 1,-1 0-1,1 0 1,0 0 0,0 0-1,0 0-40,13-11 112,-3 6-99,-4 3-12,0 0 0,0-1-1,0 1 1,0-2 0,-1 1 0,0-1 0,0 0 0,0 0 0,0-1-1,2-3 0,1-1 0,0 1 0,1-1 0,1 2 0,0-1 0,0 1 0,0 1 0,1 0 0,0 1 0,0 0 0,1 1 0,7-2 0,-11 4 0,0 1 0,1 0 0,-1 1 0,1 0 0,-1 1 0,7 0 0,30-3 0,-8-1 0,0 2 0,0 2 0,0 1 0,23 5 0,50-3 0,-66-3 0,0 2 0,12 3 0,102 20 0,-95-18 0,-36-5 0,-1 2 0,2 1 0,-1 0 0,1-2 0,-1-1 0,16-1 0,18 2 0,-28-3 8,0-1-1,6-2-7,-9 1 38,-1 1 0,1 1-1,2 2-37,78 8 0,-69-8 0,-33-2 0,1 1 0,-1-1 0,1 2 0,-1-1 0,6 3 0,-8-3 1,0 1 0,-1-1 0,1 0 0,0 0 0,0-1-1,0 0 1,5-1-1,10 1 101,-1 1-94,0 1 0,0 1 0,18 5-7,3 0 0,-9-3 0,1-3 0,16 0 0,38 2 0,-50 0 12,-4 0 27,1-1 0,-1-1-1,28-4-38,-31 1 39,-24 1-20,0 0 1,-1 0 0,1-1-1,0 0 1,0 0 0,-1-1-1,1 1 1,-1-2-1,1 1 1,1-1-20,5-3 4,0 1 1,1 1-1,0 0 0,0 1 1,0 0-1,1 1-4,46-11-5,-45 9 33,0 2-1,1-1 1,16 1-28,23-3 45,127-24-45,-156 24 0,0-2 0,-1-1 0,0-1 0,0 0 0,-1-3 0,1 0 0,-25 11-2,1 0 0,0 0 0,0 1-1,0-1 1,0 0 0,0 1 0,-1 0-1,1-1 1,0 1 0,0 0 0,0 0-1,0 0 1,2 0 2,22-1-163,-26 1 105,1 0 0,-1-1 0,1 1 0,-1 0 0,1 0-1,-1-1 1,1 1 0,-1 0 0,1-1 0,-1 1-1,1-1 1,-1 1 0,0 0 0,1-1 0,-1 1 0,0-1-1,1 1 1,-1-1 0,0 0 0,1 1 0,-1-1-1,0 1 1,0-1 58,2-2-1456,5-8-8741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39:58.570"/>
    </inkml:context>
    <inkml:brush xml:id="br0">
      <inkml:brushProperty name="width" value="0.1" units="cm"/>
      <inkml:brushProperty name="height" value="0.1" units="cm"/>
      <inkml:brushProperty name="color" value="#E71224"/>
    </inkml:brush>
  </inkml:definitions>
  <inkml:trace contextRef="#ctx0" brushRef="#br0">135 2 5888,'16'-1'63,"-14"1"-28,0-1-1,0 1 0,1 0 0,-1 0 0,0 0 0,1 0 1,-1 1-1,0-1 0,0 1 0,1 0-34,-3-1 23,0 0 0,0 0 1,0 0-1,0 0 0,1 0 0,-1 0 0,0 0 1,0 0-1,0 0 0,0 0 0,0 0 0,0 0 0,0 0 1,0 0-1,1 0 0,-1 0 0,0 0 0,0 0 1,0 0-1,0 0 0,0 0 0,0 1 0,0-1 0,0 0 1,0 0-1,0 0 0,0 0 0,0 0 0,0 0 0,1 0 1,-1 0-1,0 1 0,0-1 0,0 0 0,0 0 1,0 0-1,0 0 0,0 0 0,0 0 0,0 0 0,0 1 1,0-1-1,0 0 0,0 0 0,-1 0 0,1 0 1,0 0-1,0 0 0,0 0 0,0 0 0,0 1 0,0-1 1,0 0-1,0 0-23,-8 5 658,-8 3 483,7-4-849,-1 0 1,1 1-1,1 1 1,-1-1-1,1 2 0,0-1 1,0 1-1,1 0 1,-7 8-293,5-5 180,0 2 0,1-1 0,1 1 0,-1 0 0,2 1 0,-6 12-180,11-23 34,1 0 0,-1 0 0,0 1 0,1-1 0,-1 0 0,1 0 1,-1 0-1,1 1 0,0-1 0,0 0 0,0 0 0,0 1 0,1-1 0,-1 0 1,1 0-1,-1 0 0,1 1 0,0-1 0,0 0 0,0 0 0,0 0 1,0 0-1,0 0 0,0-1 0,1 1 0,-1 0 0,1 0 0,-1-1 0,1 1 1,0-1-1,-1 0 0,1 1 0,0-1 0,0 0 0,0 0 0,0 0 1,0 0-1,0 0 0,0-1 0,1 1 0,-1-1 0,0 1 0,0-1 0,1 0 1,1 0-35,-2 0 19,1 0 0,-1 0 0,1 0 0,-1-1 1,1 1-1,-1-1 0,0 1 0,1-1 0,-1 0 1,0 0-1,0 0 0,1 0 0,-1 0 0,0-1 1,0 1-1,0-1 0,0 1 0,-1-1 0,1 0 1,0 0-1,-1 0 0,2-1-19,1-4 135,0-1 0,-1 0 1,1 0-1,-1 0 0,1-8-135,-1 7 77,0 0 1,0 1-1,0-1 1,5-6-78,-2 3 0,-2 7 0,9 1 20,-10 10 24,-9 9 20,5-4-64,0 0 0,0-1 0,1 1 0,1 10 0,-1 2 0,1-16-2,-1 0 0,1 0 0,0 0 0,1 0 0,0 0 0,0 0 0,2 4 2,-4-10 5,1 1 0,-1-1 0,1 1 0,-1-1 0,1 1 0,0-1 0,0 1 0,0-1 0,0 1 0,0-1 0,0 0-1,0 0 1,0 0 0,1 1 0,-1-1 0,0 0 0,1-1 0,-1 1 0,1 0 0,-1 0 0,1-1 0,-1 1 0,1 0 0,0-1-1,-1 0 1,1 1 0,-1-1 0,1 0 0,0 0 0,-1 0 0,1 0 0,0 0 0,0 0-5,2-3 31,0 1 1,0-1-1,0 0 1,0 0-1,-1-1 1,1 1-1,-1-1 1,0 0-1,0 0-31,4-4 58,0 0-53,0-1 1,-1-1-1,0 1 0,-1-1 1,1-2-6,-3 5-1,1-1 0,0 1 1,0 0-1,1 0 1,0 0-1,0 1 1,0 0-1,1 0 1,5-5-1,-4 8 1,-5 2 0,0-1 0,1 1 0,-1 0 0,1 0 0,0 0 0,-1 1 0,1-1 0,0 1 0,-1-1 0,1 1 0,0 0 0,1 0 0,-2 0 0,0 0 0,0 0 0,0 0 0,1-1 0,-1 1 0,-1-1 0,1 1 0,0-1 0,0 1 0,1-2 0,-1 1 0,-1 1 0,-1-1 0,1 1 0,-1 0 0,0 0 0,1-1 0,-1 1 0,1 0 0,-1 0 0,1 0 0,-1-1 0,1 1 0,-1 0 0,1 0 0,-1 0 0,1 0 0,-1 0 0,1 0 0,0 0 0,-1 0 0,1 0 0,-1 1 0,1-1 0,-1 0 0,1 0 0,-1 0 0,1 1 0,6 2 0,-1 2 0,-4-4 0,0 0 0,-1 0 0,1 0 0,0 0 0,-1 0 0,0 1 0,1-1 0,-1 0 0,0 1 0,0 0 0,1-1 0,-1 1 0,0-1 0,-1 1 0,1 0 0,0 0 0,0 0 0,-1-1 0,1 1 0,-1 0 0,0 0 0,1 0 0,-1 0 0,0 0 0,0 0 0,0 0 0,-1 0 0,1 0 0,0 0 0,-1 16 0,35-61 0,-28 36 0,0 0 0,0 0 0,1 0 0,0 1 0,0 0 0,0 0 0,1 1 0,0 0 0,0 0 0,1 1 0,-1 0 0,9-3 0,-7 3 0,1-1 0,0 1 0,1 1 0,-1 0 0,1 0 0,6 0 0,-16 3 0,1 0 0,0 0 0,-1 0 0,1 0 0,0 0 0,-1 1 0,1-1 0,0 1 0,-1-1 0,1 1 0,-1 0 0,1 0 0,-1 1 0,1-1 0,-1 0 0,0 1 0,0-1 0,0 1 0,0 0 0,0 0 0,0 0 0,0 0 0,0 0 0,-1 0 0,1 0 0,-1 0 0,1 1 0,-1-1 0,0 1 0,0-1 0,0 1 0,8 27-1133,-8-24 240,0-1 0,1 1 0,-1 0 0,1-1 0,1 0 0,-1 1 0,1-1 0,1 1 893,2 1-6439,2 2 5433,0 3 1369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0.051"/>
    </inkml:context>
    <inkml:brush xml:id="br0">
      <inkml:brushProperty name="width" value="0.1" units="cm"/>
      <inkml:brushProperty name="height" value="0.1" units="cm"/>
      <inkml:brushProperty name="color" value="#E71224"/>
    </inkml:brush>
  </inkml:definitions>
  <inkml:trace contextRef="#ctx0" brushRef="#br0">161 412 7296,'-33'-14'2453,"29"14"-2268,-1-1-66,1 1 1,-1-1 0,1 1 0,-1 0-1,0 0 1,1 1 0,-1-1-1,1 1 1,-1 0 0,1 0 0,0 1-1,-1-1-119,-5 3 42,4-2 50,1 0 0,-1 1 0,0 0 0,1 0 1,-1 0-1,-2 2-92,7-4 10,0 0 1,0 0-1,0 0 0,0 0 1,0 0-1,0 1 1,1-1-1,-1 0 1,0 0-1,1 0 0,-1 1 1,0-1-1,1 0 1,0 1-1,-1-1 0,1 1 1,0-1-1,0 0 1,0 1-1,0-1 0,0 1 1,0-1-1,0 0 1,0 1-1,0-1 1,1 0-1,-1 1 0,1-1 1,-1 1-1,1-1 1,0 1-11,4 9 119,0 0 1,1 0-1,0 0 1,1-1 0,4 5-120,-8-11 45,1 0 1,-1 0-1,1-1 0,0 0 1,0 0-1,0 0 1,0 0-1,0 0 1,0-1-1,1 0 1,0 0-1,-1 0 1,1 0-1,0-1 1,1 0-46,-4 0 29,0-1 0,0 0 1,0 0-1,0 0 0,0 0 1,-1-1-1,1 1 0,0 0 1,0-1-1,0 1 0,0-1 1,-1 0-1,1 0 0,0 1 1,-1-1-1,1 0 0,0-1 1,-1 1-1,1 0 0,-1 0 1,0-1-1,1 1 0,-1 0 1,1-2-30,3-5 93,0 0 0,0 0 0,-1 0 0,3-7-93,1-2 182,-3 6-133,0-1 0,-1 1 0,0-1 0,-1 1 0,0-1 0,0-10-49,4-76 372,-4 27-248,17-68-36,-7 59-48,-12 60-40,-1 20 0,0 0 0,0 1 0,0-1 0,0 0 0,0 0 0,0 0 0,0 0 0,0 0 0,0 0 0,0 0 0,0 0 0,0 0 0,0 0 0,0 0 0,1 0 0,-1 0 0,0 0 0,0 0 0,0 0 0,0 0 0,0 0 0,0 1 0,0-1 0,0 0 0,0 0 0,0 0 0,0 0 0,0 0 0,0 0 0,0 0 0,0 0 0,0 0 0,0 0 0,0 0 0,1 0 0,-1 0 0,0 0 0,0 0 0,0 0 0,0 0 0,0 0 0,0 0 0,0 0 0,0 0 0,0 0 0,0 0 0,0 0 0,0 0 0,0-1 0,0 1 0,0 0 0,0 0 0,1 0 0,-1 0 0,0 0 0,0 0 0,0 0 0,0 8 0,-12 31 0,1 1 0,-1 16 0,7-30 0,-4 21 0,1 1 0,2 11 0,5-39 0,0 1 0,2-1 0,0 1 0,1-1 0,1 0 0,4 11 0,-6-25 12,1 0 1,1 0 0,-1 0 0,1-1 0,0 1-1,0-1 1,0 1 0,1-1 0,0 0 0,1 1-13,-4-5 3,0 0 0,0 0 0,0 0 0,1 0 0,-1 0 0,0 0 0,0 0 0,1-1 0,-1 1 0,1 0 0,-1-1 0,0 1 0,1-1 0,-1 0 0,1 1 0,-1-1 0,1 0 0,-1 0 0,1 0 0,-1 0 1,1 0-1,-1 0 0,1 0 0,-1-1 0,1 1 0,-1-1 0,1 1 0,-1-1 0,1 1 0,-1-1 0,0 0 0,1 0 0,-1 1 0,0-1 0,0 0 0,0 0 0,1 0 0,-1 0 0,0-1 0,0 1 0,-1 0 1,2-1-4,6-8 16,0 0 1,0 0-1,-1-1 1,-1 0-1,0 0 1,0-1 0,-1 1-1,0-1 1,0-4-17,-5 16 6,0 0 0,0 0 0,0-1 0,1 1 0,-1 0 0,0-1 0,0 1 0,0 0 0,1 0 0,-1 0 0,0-1 0,1 1 0,-1 0 0,0 0 1,0 0-1,1 0 0,-1-1 0,0 1 0,1 0 0,-1 0 0,0 0 0,1 0 0,-1 0 0,0 0 0,1 0 0,-1 0 0,0 0 0,1 0 0,-1 0 0,0 0 0,1 0 0,-1 0 0,0 0 0,1 0 0,-1 1 0,0-1 0,1 0 1,-1 0-1,0 0 0,0 0 0,1 1 0,-1-1 0,0 0 0,0 0 0,1 1 0,-1-1 0,0 0 0,0 0 0,0 1 0,1-1 0,-1 0 0,0 1 0,0-1 0,0 0 0,0 1 0,0-1 0,0 0 0,0 1 0,0-1 0,0 0-6,15 35 0,-9-23 0,-1 1 0,0 0 0,-1 0 0,1 5 0,-5 19-3882,-2-22 421,1-19 223,1-3-1284,0 2 5034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0.385"/>
    </inkml:context>
    <inkml:brush xml:id="br0">
      <inkml:brushProperty name="width" value="0.1" units="cm"/>
      <inkml:brushProperty name="height" value="0.1" units="cm"/>
      <inkml:brushProperty name="color" value="#E71224"/>
    </inkml:brush>
  </inkml:definitions>
  <inkml:trace contextRef="#ctx0" brushRef="#br0">4 0 13440,'0'7'0,"-3"6"0,3-8 0,3-5 0,-3 0 0,6-4-1920,-6 4 128,3-5-2688,-3 5-640,0 0 6784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1.018"/>
    </inkml:context>
    <inkml:brush xml:id="br0">
      <inkml:brushProperty name="width" value="0.1" units="cm"/>
      <inkml:brushProperty name="height" value="0.1" units="cm"/>
      <inkml:brushProperty name="color" value="#E71224"/>
    </inkml:brush>
  </inkml:definitions>
  <inkml:trace contextRef="#ctx0" brushRef="#br0">10 16 8960,'-5'-6'0,"0"-3"117,9 9 159,10 6 306,-13-6-512,4 5 119,0-1 0,0 1 1,0 1-1,-1-1 0,1 1 0,-1-1 0,-1 1 0,1 0 1,-1 0-1,0 1 0,-1-1 0,1 1 0,-1 0 1,0 1-190,19 43 786,-16-42-615,-3-6 340,-2-4 153,0-1-599,0 0 1,0 1-1,0-1 0,0 0 0,1 1 1,-1-1-1,0 1 0,1-1 0,-1 1 1,1-1-1,0 1 0,-1-1 0,1 1 1,0-1-1,0 1-65,19-29 323,-16 24-316,-1-1 0,1 2-1,1-1 1,-1 0 0,1 1 0,0 0-1,1-1-6,-4 5 1,0-1 0,0 1-1,0 0 1,1 0-1,-1 0 1,0 0 0,1 0-1,-1 0 1,1 1-1,-1-1 1,1 1 0,-1 0-1,1 0 1,-1-1 0,1 2-1,0-1 1,-1 0-1,1 0 1,-1 1 0,1 0-1,-1-1 1,2 2-1,0-1 27,-1 0 1,1 1-1,0 0 0,-1-1 1,0 1-1,1 1 1,-1-1-1,0 0 0,0 1 1,0 0-1,0 0 1,-1 0-1,1 0 0,1 1-27,2 7 71,0-1 0,0 1 0,-1 0-1,-1 2-70,8 13 102,-10-20-66,0 0 0,0 0 0,0 0 0,-1 1 0,0-1 0,1 6-36,-2-2-3337,1 1-3526,-1-11 1551,0 0 5867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2.067"/>
    </inkml:context>
    <inkml:brush xml:id="br0">
      <inkml:brushProperty name="width" value="0.1" units="cm"/>
      <inkml:brushProperty name="height" value="0.1" units="cm"/>
      <inkml:brushProperty name="color" value="#E71224"/>
    </inkml:brush>
  </inkml:definitions>
  <inkml:trace contextRef="#ctx0" brushRef="#br0">12 39 4352,'-2'-22'256,"2"6"2842,0 15-940,0 11-1121,1-4-824,-1-1 1,1 1-1,0-1 0,1 1 1,-1-1-1,1 0 0,0 0 1,0 0-1,1 0 0,-1 0 1,1 0-1,1 1-213,-3-6 37,0 0 0,-1 1 1,1-1-1,-1 0 0,1 0 1,0 0-1,-1 1 0,1-1 0,0 0 1,-1 0-1,1 0 0,-1 0 1,1 0-1,0 0 0,-1 0 0,1-1 1,0 1-1,-1 0 0,1 0 1,0 0-1,-1-1 0,1 1 0,-1 0 1,1 0-1,-1-1 0,1 1 1,0-1-1,-1 1 0,0 0 1,1-1-1,-1 1 0,1-1 0,-1 1 1,1-1-1,-1 0 0,0 1 1,1-1-38,12-20 28,-12 19-20,0-1-1,-1 0 1,1 1 0,0-1-1,1 1 1,-1-1 0,0 1 0,1-1-1,1 0-7,-3 2 1,1 1 0,0-1 0,-1 1 0,1 0 1,0-1-1,-1 1 0,1 0 0,0 0 0,0 0 0,-1-1 0,1 1 0,0 0 0,0 0 0,0 0 0,-1 0 0,1 0 0,0 1 0,0-1 0,-1 0 1,1 0-1,0 0 0,0 1 0,-1-1 0,1 0 0,0 1 0,-1-1 0,1 1 0,0-1 0,-1 0 0,1 1 0,-1-1 0,1 1 0,-1 0 0,1-1 1,-1 1-2,13 11 7,0 0 0,-1 1 0,-1 0 0,0 1 1,-1 0-1,0 1 0,-1 0 0,-1 0 0,-1 1 1,0 0-1,-1 0 0,0 1 0,-2-1 1,0 1-1,0 1 0,-2-1 0,0 10-7,0-6 11,-2 0 0,-1-1 0,0 1 0,-1 0 0,-2 0 0,0-1 1,-1 1-1,-1-1 0,-1 0 0,0-1 0,-2 0 0,0 0 0,-2-1 0,-6 10-11,11-20 33,0-1-1,-1 0 1,1 0 0,-1-1-1,-1 0 1,1 0 0,-1 0-1,-7 2-32,13-6 12,-1-1-1,0 0 0,1 0 1,-1 0-1,0 0 0,0 0 1,0-1-1,1 1 0,-1-1 1,0 0-1,0 1 0,0-1 1,0-1-1,0 1-11,1 0 3,0-1 0,0 0 0,0 0 1,1 1-1,-1-1 0,0 0 0,1 0 1,-1-1-1,0 1 0,1 0 0,-1 0 0,1-1 1,0 1-1,-1-1 0,1 1 0,0-1 0,0 0 1,0 1-1,0-1 0,0 0 0,0 0 1,1 0-4,-5-12 0,1 1 0,1 0 0,0-1 0,1 1 0,0-1 0,1 0 0,1 0 0,0 1 0,1-1 0,2-7 0,0-3 0,2 0 0,0 0 0,2 0 0,0 1 0,7-13 0,-8 22 9,1-1 0,0 1 0,1 1 0,1-1 0,0 1 0,1 1 1,7-7-10,-11 13 4,0 1 0,0-1 0,0 2 0,1-1 0,0 1 0,0 0 0,0 0 0,0 1 0,0 0 0,1 0 0,-1 1 0,1 0 0,0 0 0,0 1 0,0 0 0,0 0-4,1 0 13,1 0 1,-1 1-1,0 0 1,1 1-1,-1-1 1,0 2 0,0-1-1,0 1 1,0 1-1,0 0 1,2 1-14,79 47 490,-86-50-458,-1 0 0,1 0-1,-1-1 1,1 1-1,-1-1 1,1 0 0,0 0-1,-1 0 1,1-1-1,0 1 1,-1-1-1,2 0-31,3-1 92,0 0 0,1-1 0,-1 0 0,4-2-92,-11 4 130,0 1 1,0-1-1,0 0 0,0 0 1,0 1-1,0-1 0,0 0 0,0 0 1,0 0-1,0 0 0,-1 0 0,1 0 1,0 0-1,-1-1-130,1 0-686,0-1-1,0 0 0,0 1 1,-1-1-1,1 0 1,-1 0-1,1 0 1,-1 0-1,0 1 1,0-1 686,-5-30-9402,-1 17 6715,-1 1 2687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2.778"/>
    </inkml:context>
    <inkml:brush xml:id="br0">
      <inkml:brushProperty name="width" value="0.1" units="cm"/>
      <inkml:brushProperty name="height" value="0.1" units="cm"/>
      <inkml:brushProperty name="color" value="#E71224"/>
    </inkml:brush>
  </inkml:definitions>
  <inkml:trace contextRef="#ctx0" brushRef="#br0">1 81 9216,'14'0'0,"9"3"256,-9-1 0,-5 1 256,5-6 0,2-2-256,18-4 0,14-5-128,3-1 128,8 1-5760,3 4-512,9-3 6016,2 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40:06.646"/>
    </inkml:context>
    <inkml:brush xml:id="br0">
      <inkml:brushProperty name="width" value="0.1" units="cm"/>
      <inkml:brushProperty name="height" value="0.1" units="cm"/>
      <inkml:brushProperty name="color" value="#E71224"/>
    </inkml:brush>
  </inkml:definitions>
  <inkml:trace contextRef="#ctx0" brushRef="#br0">1 0 7552,'9'15'577,"-8"-14"-295,0 1 1,0 0-1,1 0 0,-1 0 0,0 0 1,-1 0-1,1 1 0,0-1 0,-1 0 1,1 0-1,-1 0 0,1 1 1,-1-1-1,0 0 0,0 0 0,0 1 1,-1 1-283,1 16 279,2 0 0,-1 0 0,2 0 0,3 9-279,-4-20 100,0 0 1,1-1-1,0 0 0,1 1 0,0-1 0,0 0 0,1-1 1,-1 1-1,2-1 0,-1 0 0,3 2-100,-5-6 24,-1-1-1,1 1 0,-1-1 1,1 0-1,0 0 0,0 0 1,0-1-1,0 1 0,0-1 1,0 1-1,0-1 0,1 0 1,-1 0-1,0-1 0,1 1 1,-1-1-1,1 1 0,-1-1 1,0 0-1,1 0 0,-1-1 1,1 1-1,-1-1 0,0 0 1,1 1-1,-1-1 0,0-1 1,0 1-1,0 0 0,0-1 1,0 0-1,3-1-23,0-2 41,-1 1 0,1-1 1,-1 0-1,0 0 0,0 0 0,0-1 1,-1 1-1,0-1 0,0 0 0,-1-1 1,1 1-1,-1 0 0,-1-1 0,1 0 0,-1-2-41,15-38 107,-17 52-103,0-1-1,1 1 1,-1 0 0,1 0-1,0-1 1,0 1 0,1 3-4,3 16-5,-5 23 5,-1-40 0,0 0 0,1-1 0,0 1 0,0 0 0,1 0 0,-1-1 0,1 1 0,1 0 0,0-1 0,0 1 0,2 5 0,-2-10 3,-1-1 0,1 1 0,-1 0 0,1 0-1,0-1 1,0 1 0,0-1 0,0 1 0,0-1-1,0 0 1,0 0 0,0 0 0,0 0-1,1 0 1,-1-1 0,0 1 0,1 0 0,-1-1-1,1 0 1,-1 0 0,0 0 0,1 0 0,1 0-4,-2 0 5,1 0-1,0 0 0,-1-1 0,1 1 0,0-1 0,-1 1 0,1-1 0,-1 0 0,1 0 0,-1 0 0,1 0 0,-1-1 0,0 1 0,0-1 0,1 1 0,-1-1 0,0 0 0,0 0 0,-1 1 0,1-2 0,1 0-3,5-11 20,0-1 0,-1 0-1,-1 0 1,0 0-1,-1-1 1,-1 1-1,-1-1 1,0-1-1,0 1 1,-2 0 0,0 0-1,-1-2-19,-7-3 209,-2 0-781,9 20-985,0 1-3669,0 0 21,2 9 3093,1 0 853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89F1E66C-81E0-4FA5-8443-31EF322D8712}" type="datetimeFigureOut">
              <a:rPr lang="en-US" smtClean="0"/>
              <a:t>9/21/2020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187E32B-E8AE-4518-A220-ACD7AA3FB138}" type="slidenum">
              <a:rPr lang="en-US" smtClean="0"/>
              <a:t>‹#›</a:t>
            </a:fld>
            <a:endParaRPr lang="en-US"/>
          </a:p>
        </p:txBody>
      </p:sp>
    </p:spTree>
    <p:extLst>
      <p:ext uri="{BB962C8B-B14F-4D97-AF65-F5344CB8AC3E}">
        <p14:creationId xmlns:p14="http://schemas.microsoft.com/office/powerpoint/2010/main" val="335763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Because </a:t>
                </a:r>
                <a:r>
                  <a:rPr lang="en-US" dirty="0">
                    <a:sym typeface="Symbol" panose="05050102010706020507" pitchFamily="18" charset="2"/>
                  </a:rPr>
                  <a:t></a:t>
                </a:r>
                <a:r>
                  <a:rPr lang="en-US" baseline="-25000" dirty="0">
                    <a:sym typeface="Symbol" panose="05050102010706020507" pitchFamily="18" charset="2"/>
                  </a:rPr>
                  <a:t>n</a:t>
                </a:r>
                <a:r>
                  <a:rPr lang="en-US" dirty="0">
                    <a:sym typeface="Symbol" panose="05050102010706020507" pitchFamily="18" charset="2"/>
                  </a:rPr>
                  <a:t> = </a:t>
                </a:r>
                <a:r>
                  <a:rPr lang="en-US" dirty="0" err="1">
                    <a:sym typeface="Symbol" panose="05050102010706020507" pitchFamily="18" charset="2"/>
                  </a:rPr>
                  <a:t>k</a:t>
                </a:r>
                <a:r>
                  <a:rPr lang="en-US" baseline="-25000" dirty="0" err="1">
                    <a:sym typeface="Symbol" panose="05050102010706020507" pitchFamily="18" charset="2"/>
                  </a:rPr>
                  <a:t>n</a:t>
                </a:r>
                <a:r>
                  <a:rPr lang="en-US" dirty="0" err="1">
                    <a:sym typeface="Symbol" panose="05050102010706020507" pitchFamily="18" charset="2"/>
                  </a:rPr>
                  <a:t>c</a:t>
                </a:r>
                <a:r>
                  <a:rPr lang="en-US" dirty="0">
                    <a:sym typeface="Symbol" panose="05050102010706020507" pitchFamily="18" charset="2"/>
                  </a:rPr>
                  <a:t> and from 2</a:t>
                </a:r>
                <a:r>
                  <a:rPr lang="en-US" baseline="30000" dirty="0">
                    <a:sym typeface="Symbol" panose="05050102010706020507" pitchFamily="18" charset="2"/>
                  </a:rPr>
                  <a:t>nd</a:t>
                </a:r>
                <a:r>
                  <a:rPr lang="en-US" dirty="0">
                    <a:sym typeface="Symbol" panose="05050102010706020507" pitchFamily="18" charset="2"/>
                  </a:rPr>
                  <a:t> </a:t>
                </a:r>
                <a:r>
                  <a:rPr lang="en-US" dirty="0" err="1">
                    <a:sym typeface="Symbol" panose="05050102010706020507" pitchFamily="18" charset="2"/>
                  </a:rPr>
                  <a:t>bc</a:t>
                </a:r>
                <a:r>
                  <a:rPr lang="en-US" dirty="0">
                    <a:sym typeface="Symbol" panose="05050102010706020507" pitchFamily="18" charset="2"/>
                  </a:rPr>
                  <a:t> </a:t>
                </a:r>
                <a:r>
                  <a:rPr lang="en-US" dirty="0" err="1">
                    <a:sym typeface="Symbol" panose="05050102010706020507" pitchFamily="18" charset="2"/>
                  </a:rPr>
                  <a:t>k</a:t>
                </a:r>
                <a:r>
                  <a:rPr lang="en-US" baseline="-25000" dirty="0" err="1">
                    <a:sym typeface="Symbol" panose="05050102010706020507" pitchFamily="18" charset="2"/>
                  </a:rPr>
                  <a:t>n</a:t>
                </a:r>
                <a:r>
                  <a:rPr lang="en-US" dirty="0" err="1">
                    <a:sym typeface="Symbol" panose="05050102010706020507" pitchFamily="18" charset="2"/>
                  </a:rPr>
                  <a:t>l</a:t>
                </a:r>
                <a:r>
                  <a:rPr lang="en-US" dirty="0">
                    <a:sym typeface="Symbol" panose="05050102010706020507" pitchFamily="18" charset="2"/>
                  </a:rPr>
                  <a:t> =n</a:t>
                </a:r>
                <a14:m>
                  <m:oMath xmlns:m="http://schemas.openxmlformats.org/officeDocument/2006/math">
                    <m:r>
                      <a:rPr lang="en-US" i="1" smtClean="0">
                        <a:latin typeface="Cambria Math" panose="02040503050406030204" pitchFamily="18" charset="0"/>
                        <a:ea typeface="Cambria Math" panose="02040503050406030204" pitchFamily="18" charset="0"/>
                        <a:sym typeface="Symbol" panose="05050102010706020507" pitchFamily="18" charset="2"/>
                      </a:rPr>
                      <m:t>𝜋</m:t>
                    </m:r>
                  </m:oMath>
                </a14:m>
                <a:r>
                  <a:rPr lang="en-US" dirty="0"/>
                  <a:t>, therefore</a:t>
                </a:r>
                <a:r>
                  <a:rPr lang="en-US" baseline="0" dirty="0"/>
                  <a:t> </a:t>
                </a:r>
                <a:r>
                  <a:rPr lang="en-US" dirty="0">
                    <a:sym typeface="Symbol" panose="05050102010706020507" pitchFamily="18" charset="2"/>
                  </a:rPr>
                  <a:t></a:t>
                </a:r>
                <a:r>
                  <a:rPr lang="en-US" baseline="-25000" dirty="0">
                    <a:sym typeface="Symbol" panose="05050102010706020507" pitchFamily="18" charset="2"/>
                  </a:rPr>
                  <a:t>n</a:t>
                </a:r>
                <a:r>
                  <a:rPr lang="en-US" dirty="0">
                    <a:sym typeface="Symbol" panose="05050102010706020507" pitchFamily="18" charset="2"/>
                  </a:rPr>
                  <a:t> = </a:t>
                </a:r>
                <a:r>
                  <a:rPr lang="en-US" dirty="0" err="1">
                    <a:sym typeface="Symbol" panose="05050102010706020507" pitchFamily="18" charset="2"/>
                  </a:rPr>
                  <a:t>nc</a:t>
                </a:r>
                <a:r>
                  <a:rPr lang="en-US" dirty="0">
                    <a:sym typeface="Symbol" panose="05050102010706020507" pitchFamily="18" charset="2"/>
                  </a:rPr>
                  <a:t> /l</a:t>
                </a:r>
              </a:p>
              <a:p>
                <a:r>
                  <a:rPr lang="en-US" sz="1200" b="0" i="0" kern="1200" dirty="0">
                    <a:solidFill>
                      <a:schemeClr val="tx1"/>
                    </a:solidFill>
                    <a:effectLst/>
                    <a:latin typeface="+mn-lt"/>
                    <a:ea typeface="+mn-ea"/>
                    <a:cs typeface="+mn-cs"/>
                  </a:rPr>
                  <a:t>The natural frequencies will be higher if the string is shorter, or if the tension is higher, or if the density is lower. The natural (or allowed) frequencies are integer multiples of the fundamental (</a:t>
                </a:r>
                <a:r>
                  <a:rPr lang="en-US" dirty="0"/>
                  <a:t>n=1</a:t>
                </a:r>
                <a:r>
                  <a:rPr lang="en-US" sz="1200" b="0" i="0" kern="1200" dirty="0">
                    <a:solidFill>
                      <a:schemeClr val="tx1"/>
                    </a:solidFill>
                    <a:effectLst/>
                    <a:latin typeface="+mn-lt"/>
                    <a:ea typeface="+mn-ea"/>
                    <a:cs typeface="+mn-cs"/>
                  </a:rPr>
                  <a:t>) frequency.</a:t>
                </a:r>
                <a:endParaRPr lang="en-US" dirty="0"/>
              </a:p>
            </p:txBody>
          </p:sp>
        </mc:Choice>
        <mc:Fallback xmlns="">
          <p:sp>
            <p:nvSpPr>
              <p:cNvPr id="3" name="Notes Placeholder 2"/>
              <p:cNvSpPr>
                <a:spLocks noGrp="1"/>
              </p:cNvSpPr>
              <p:nvPr>
                <p:ph type="body" idx="1"/>
              </p:nvPr>
            </p:nvSpPr>
            <p:spPr/>
            <p:txBody>
              <a:bodyPr/>
              <a:lstStyle/>
              <a:p>
                <a:r>
                  <a:rPr lang="en-US" dirty="0"/>
                  <a:t>Because </a:t>
                </a:r>
                <a:r>
                  <a:rPr lang="en-US" dirty="0">
                    <a:sym typeface="Symbol" panose="05050102010706020507" pitchFamily="18" charset="2"/>
                  </a:rPr>
                  <a:t></a:t>
                </a:r>
                <a:r>
                  <a:rPr lang="en-US" baseline="-25000" dirty="0">
                    <a:sym typeface="Symbol" panose="05050102010706020507" pitchFamily="18" charset="2"/>
                  </a:rPr>
                  <a:t>n</a:t>
                </a:r>
                <a:r>
                  <a:rPr lang="en-US" dirty="0">
                    <a:sym typeface="Symbol" panose="05050102010706020507" pitchFamily="18" charset="2"/>
                  </a:rPr>
                  <a:t> = </a:t>
                </a:r>
                <a:r>
                  <a:rPr lang="en-US" dirty="0" err="1">
                    <a:sym typeface="Symbol" panose="05050102010706020507" pitchFamily="18" charset="2"/>
                  </a:rPr>
                  <a:t>k</a:t>
                </a:r>
                <a:r>
                  <a:rPr lang="en-US" baseline="-25000" dirty="0" err="1">
                    <a:sym typeface="Symbol" panose="05050102010706020507" pitchFamily="18" charset="2"/>
                  </a:rPr>
                  <a:t>n</a:t>
                </a:r>
                <a:r>
                  <a:rPr lang="en-US" dirty="0" err="1">
                    <a:sym typeface="Symbol" panose="05050102010706020507" pitchFamily="18" charset="2"/>
                  </a:rPr>
                  <a:t>c</a:t>
                </a:r>
                <a:r>
                  <a:rPr lang="en-US" dirty="0">
                    <a:sym typeface="Symbol" panose="05050102010706020507" pitchFamily="18" charset="2"/>
                  </a:rPr>
                  <a:t> and from 2</a:t>
                </a:r>
                <a:r>
                  <a:rPr lang="en-US" baseline="30000" dirty="0">
                    <a:sym typeface="Symbol" panose="05050102010706020507" pitchFamily="18" charset="2"/>
                  </a:rPr>
                  <a:t>nd</a:t>
                </a:r>
                <a:r>
                  <a:rPr lang="en-US" dirty="0">
                    <a:sym typeface="Symbol" panose="05050102010706020507" pitchFamily="18" charset="2"/>
                  </a:rPr>
                  <a:t> </a:t>
                </a:r>
                <a:r>
                  <a:rPr lang="en-US" dirty="0" err="1">
                    <a:sym typeface="Symbol" panose="05050102010706020507" pitchFamily="18" charset="2"/>
                  </a:rPr>
                  <a:t>bc</a:t>
                </a:r>
                <a:r>
                  <a:rPr lang="en-US" dirty="0">
                    <a:sym typeface="Symbol" panose="05050102010706020507" pitchFamily="18" charset="2"/>
                  </a:rPr>
                  <a:t> </a:t>
                </a:r>
                <a:r>
                  <a:rPr lang="en-US" dirty="0" err="1">
                    <a:sym typeface="Symbol" panose="05050102010706020507" pitchFamily="18" charset="2"/>
                  </a:rPr>
                  <a:t>k</a:t>
                </a:r>
                <a:r>
                  <a:rPr lang="en-US" baseline="-25000" dirty="0" err="1">
                    <a:sym typeface="Symbol" panose="05050102010706020507" pitchFamily="18" charset="2"/>
                  </a:rPr>
                  <a:t>n</a:t>
                </a:r>
                <a:r>
                  <a:rPr lang="en-US" dirty="0" err="1">
                    <a:sym typeface="Symbol" panose="05050102010706020507" pitchFamily="18" charset="2"/>
                  </a:rPr>
                  <a:t>l</a:t>
                </a:r>
                <a:r>
                  <a:rPr lang="en-US" dirty="0">
                    <a:sym typeface="Symbol" panose="05050102010706020507" pitchFamily="18" charset="2"/>
                  </a:rPr>
                  <a:t> =n</a:t>
                </a:r>
                <a:r>
                  <a:rPr lang="en-US" i="0">
                    <a:latin typeface="Cambria Math" panose="02040503050406030204" pitchFamily="18" charset="0"/>
                    <a:ea typeface="Cambria Math" panose="02040503050406030204" pitchFamily="18" charset="0"/>
                    <a:sym typeface="Symbol" panose="05050102010706020507" pitchFamily="18" charset="2"/>
                  </a:rPr>
                  <a:t>𝜋</a:t>
                </a:r>
                <a:r>
                  <a:rPr lang="en-US" dirty="0"/>
                  <a:t>, therefore</a:t>
                </a:r>
                <a:r>
                  <a:rPr lang="en-US" baseline="0" dirty="0"/>
                  <a:t> </a:t>
                </a:r>
                <a:r>
                  <a:rPr lang="en-US" dirty="0">
                    <a:sym typeface="Symbol" panose="05050102010706020507" pitchFamily="18" charset="2"/>
                  </a:rPr>
                  <a:t></a:t>
                </a:r>
                <a:r>
                  <a:rPr lang="en-US" baseline="-25000" dirty="0">
                    <a:sym typeface="Symbol" panose="05050102010706020507" pitchFamily="18" charset="2"/>
                  </a:rPr>
                  <a:t>n</a:t>
                </a:r>
                <a:r>
                  <a:rPr lang="en-US" dirty="0">
                    <a:sym typeface="Symbol" panose="05050102010706020507" pitchFamily="18" charset="2"/>
                  </a:rPr>
                  <a:t> = </a:t>
                </a:r>
                <a:r>
                  <a:rPr lang="en-US" dirty="0" err="1">
                    <a:sym typeface="Symbol" panose="05050102010706020507" pitchFamily="18" charset="2"/>
                  </a:rPr>
                  <a:t>nc</a:t>
                </a:r>
                <a:r>
                  <a:rPr lang="en-US" dirty="0">
                    <a:sym typeface="Symbol" panose="05050102010706020507" pitchFamily="18" charset="2"/>
                  </a:rPr>
                  <a:t> /l</a:t>
                </a:r>
              </a:p>
              <a:p>
                <a:r>
                  <a:rPr lang="en-US" sz="1200" b="0" i="0" kern="1200" dirty="0">
                    <a:solidFill>
                      <a:schemeClr val="tx1"/>
                    </a:solidFill>
                    <a:effectLst/>
                    <a:latin typeface="+mn-lt"/>
                    <a:ea typeface="+mn-ea"/>
                    <a:cs typeface="+mn-cs"/>
                  </a:rPr>
                  <a:t>The natural frequencies will be higher if the string is shorter, or if the tension is higher, or if the density is lower. The natural (or allowed) frequencies are integer multiples of the fundamental (</a:t>
                </a:r>
                <a:r>
                  <a:rPr lang="en-US" dirty="0"/>
                  <a:t>n=1</a:t>
                </a:r>
                <a:r>
                  <a:rPr lang="en-US" sz="1200" b="0" i="0" kern="1200" dirty="0">
                    <a:solidFill>
                      <a:schemeClr val="tx1"/>
                    </a:solidFill>
                    <a:effectLst/>
                    <a:latin typeface="+mn-lt"/>
                    <a:ea typeface="+mn-ea"/>
                    <a:cs typeface="+mn-cs"/>
                  </a:rPr>
                  <a:t>) frequency.</a:t>
                </a:r>
                <a:endParaRPr lang="en-US" dirty="0"/>
              </a:p>
            </p:txBody>
          </p:sp>
        </mc:Fallback>
      </mc:AlternateContent>
      <p:sp>
        <p:nvSpPr>
          <p:cNvPr id="4" name="Slide Number Placeholder 3"/>
          <p:cNvSpPr>
            <a:spLocks noGrp="1"/>
          </p:cNvSpPr>
          <p:nvPr>
            <p:ph type="sldNum" sz="quarter" idx="5"/>
          </p:nvPr>
        </p:nvSpPr>
        <p:spPr/>
        <p:txBody>
          <a:bodyPr/>
          <a:lstStyle/>
          <a:p>
            <a:fld id="{E187E32B-E8AE-4518-A220-ACD7AA3FB138}" type="slidenum">
              <a:rPr lang="en-US" smtClean="0"/>
              <a:t>2</a:t>
            </a:fld>
            <a:endParaRPr lang="en-US"/>
          </a:p>
        </p:txBody>
      </p:sp>
    </p:spTree>
    <p:extLst>
      <p:ext uri="{BB962C8B-B14F-4D97-AF65-F5344CB8AC3E}">
        <p14:creationId xmlns:p14="http://schemas.microsoft.com/office/powerpoint/2010/main" val="410114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r>
              <a:rPr lang="en-US" dirty="0" err="1"/>
              <a:t>ra</a:t>
            </a:r>
            <a:r>
              <a:rPr lang="en-US" dirty="0"/>
              <a:t> = </a:t>
            </a:r>
            <a:r>
              <a:rPr lang="th-TH" dirty="0"/>
              <a:t>ตำแหน่งของ</a:t>
            </a:r>
            <a:r>
              <a:rPr lang="th-TH" baseline="0" dirty="0"/>
              <a:t> </a:t>
            </a:r>
            <a:r>
              <a:rPr lang="en-US" baseline="0" dirty="0"/>
              <a:t>displacement </a:t>
            </a:r>
            <a:r>
              <a:rPr lang="th-TH" baseline="0" dirty="0"/>
              <a:t>สำหรับ อนุภาคตัวที่ </a:t>
            </a:r>
            <a:r>
              <a:rPr lang="en-US" baseline="0" dirty="0"/>
              <a:t>r</a:t>
            </a:r>
          </a:p>
          <a:p>
            <a:r>
              <a:rPr lang="en-US" baseline="0" dirty="0"/>
              <a:t>Permitted frequencies </a:t>
            </a:r>
            <a:r>
              <a:rPr lang="th-TH" baseline="0" dirty="0"/>
              <a:t>คือ ชุดค่าความถี่ของคลื่นที่เคลื่อนที่ผ่าน </a:t>
            </a:r>
            <a:r>
              <a:rPr lang="en-US" baseline="0" dirty="0"/>
              <a:t>linear periodic structure </a:t>
            </a:r>
            <a:r>
              <a:rPr lang="th-TH" baseline="0" dirty="0"/>
              <a:t>นี้ได</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22</a:t>
            </a:fld>
            <a:endParaRPr lang="en-US"/>
          </a:p>
        </p:txBody>
      </p:sp>
    </p:spTree>
    <p:extLst>
      <p:ext uri="{BB962C8B-B14F-4D97-AF65-F5344CB8AC3E}">
        <p14:creationId xmlns:p14="http://schemas.microsoft.com/office/powerpoint/2010/main" val="162614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โดยสรุปคือ</a:t>
            </a:r>
            <a:r>
              <a:rPr lang="en-US" baseline="0" dirty="0"/>
              <a:t> permitted frequency </a:t>
            </a:r>
            <a:r>
              <a:rPr lang="th-TH" baseline="0" dirty="0"/>
              <a:t>คือ </a:t>
            </a:r>
            <a:r>
              <a:rPr lang="en-US" baseline="0" dirty="0"/>
              <a:t>normal mode frequency</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24</a:t>
            </a:fld>
            <a:endParaRPr lang="en-US"/>
          </a:p>
        </p:txBody>
      </p:sp>
    </p:spTree>
    <p:extLst>
      <p:ext uri="{BB962C8B-B14F-4D97-AF65-F5344CB8AC3E}">
        <p14:creationId xmlns:p14="http://schemas.microsoft.com/office/powerpoint/2010/main" val="332630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a:t>
            </a:r>
            <a:r>
              <a:rPr lang="th-TH" dirty="0"/>
              <a:t>คือระยะทางจากขอบหนึ่งถึงขอบหนึ่งของ  </a:t>
            </a:r>
            <a:r>
              <a:rPr lang="en-US" dirty="0"/>
              <a:t>1 d crystal</a:t>
            </a:r>
          </a:p>
        </p:txBody>
      </p:sp>
      <p:sp>
        <p:nvSpPr>
          <p:cNvPr id="4" name="Slide Number Placeholder 3"/>
          <p:cNvSpPr>
            <a:spLocks noGrp="1"/>
          </p:cNvSpPr>
          <p:nvPr>
            <p:ph type="sldNum" sz="quarter" idx="5"/>
          </p:nvPr>
        </p:nvSpPr>
        <p:spPr/>
        <p:txBody>
          <a:bodyPr/>
          <a:lstStyle/>
          <a:p>
            <a:fld id="{E187E32B-E8AE-4518-A220-ACD7AA3FB138}" type="slidenum">
              <a:rPr lang="en-US" smtClean="0"/>
              <a:t>25</a:t>
            </a:fld>
            <a:endParaRPr lang="en-US"/>
          </a:p>
        </p:txBody>
      </p:sp>
    </p:spTree>
    <p:extLst>
      <p:ext uri="{BB962C8B-B14F-4D97-AF65-F5344CB8AC3E}">
        <p14:creationId xmlns:p14="http://schemas.microsoft.com/office/powerpoint/2010/main" val="19955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at the boundary of BZ k = pi/a, vg = </a:t>
            </a:r>
            <a:r>
              <a:rPr lang="en-US" baseline="0" dirty="0" err="1"/>
              <a:t>dw</a:t>
            </a:r>
            <a:r>
              <a:rPr lang="en-US" baseline="0" dirty="0"/>
              <a:t>/</a:t>
            </a:r>
            <a:r>
              <a:rPr lang="en-US" baseline="0" dirty="0" err="1"/>
              <a:t>dk</a:t>
            </a:r>
            <a:r>
              <a:rPr lang="en-US" baseline="0" dirty="0"/>
              <a:t> = 0</a:t>
            </a:r>
          </a:p>
          <a:p>
            <a:r>
              <a:rPr lang="en-US" baseline="0" dirty="0"/>
              <a:t>Structure </a:t>
            </a:r>
            <a:r>
              <a:rPr lang="th-TH" baseline="0" dirty="0"/>
              <a:t>นี้ตอบสนองต่อความถี่ที่ตำกว่า </a:t>
            </a:r>
            <a:r>
              <a:rPr lang="en-US" baseline="0" dirty="0"/>
              <a:t>maximum permitted frequency </a:t>
            </a:r>
            <a:r>
              <a:rPr lang="th-TH" baseline="0" dirty="0"/>
              <a:t>หรือกล่าวได้ว่าตอบสนองต่อความยาวคลื่นที่มากกว่า </a:t>
            </a:r>
            <a:r>
              <a:rPr lang="en-US" baseline="0" dirty="0"/>
              <a:t>allowed minimum wavelength</a:t>
            </a:r>
          </a:p>
          <a:p>
            <a:r>
              <a:rPr lang="en-US" baseline="0" dirty="0"/>
              <a:t>The highest frequency associates with the maximum coupling.</a:t>
            </a:r>
          </a:p>
          <a:p>
            <a:r>
              <a:rPr lang="en-US" baseline="0" dirty="0"/>
              <a:t>Dispersion relation </a:t>
            </a:r>
            <a:r>
              <a:rPr lang="th-TH" baseline="0" dirty="0"/>
              <a:t>ในที่นี้บอกเราว่า </a:t>
            </a:r>
            <a:r>
              <a:rPr lang="en-US" baseline="0" dirty="0"/>
              <a:t>1 d lattice </a:t>
            </a:r>
            <a:r>
              <a:rPr lang="th-TH" baseline="0" dirty="0"/>
              <a:t>เป็น  </a:t>
            </a:r>
            <a:r>
              <a:rPr lang="en-US" baseline="0" dirty="0"/>
              <a:t>dispersive medium </a:t>
            </a:r>
            <a:r>
              <a:rPr lang="th-TH" baseline="0" dirty="0"/>
              <a:t>คลื่นที่ เคลื่อนที่ผ่านตัวกลางนี้เป็น </a:t>
            </a:r>
            <a:r>
              <a:rPr lang="en-US" baseline="0" dirty="0"/>
              <a:t>dispersive wave </a:t>
            </a:r>
            <a:r>
              <a:rPr lang="th-TH" baseline="0" dirty="0"/>
              <a:t>ที่มีความเร็วขึ้นกับกับความยาวคลื่น</a:t>
            </a:r>
          </a:p>
          <a:p>
            <a:r>
              <a:rPr lang="th-TH" baseline="0" dirty="0"/>
              <a:t>ซึ่งเราจะหาความเร็วได้จากพิจารณาคลื่นที่ความยาวคลื่นต่าง ๆ เช่น ความยาวคลื่นยาว และความยาวคลื่นสั้น ๆ</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26</a:t>
            </a:fld>
            <a:endParaRPr lang="en-US"/>
          </a:p>
        </p:txBody>
      </p:sp>
    </p:spTree>
    <p:extLst>
      <p:ext uri="{BB962C8B-B14F-4D97-AF65-F5344CB8AC3E}">
        <p14:creationId xmlns:p14="http://schemas.microsoft.com/office/powerpoint/2010/main" val="368985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สำหรับคลื่นที่มีความยาวคลื่นสั้น</a:t>
            </a:r>
            <a:r>
              <a:rPr lang="th-TH" baseline="0" dirty="0"/>
              <a:t> ๆ เท่านั้น การ </a:t>
            </a:r>
            <a:r>
              <a:rPr lang="en-US" baseline="0" dirty="0"/>
              <a:t>propagate </a:t>
            </a:r>
            <a:r>
              <a:rPr lang="th-TH" baseline="0" dirty="0"/>
              <a:t>ของมันจึงได้รับผลจาก </a:t>
            </a:r>
            <a:r>
              <a:rPr lang="en-US" baseline="0" dirty="0"/>
              <a:t>atomic spacing</a:t>
            </a:r>
            <a:r>
              <a:rPr lang="th-TH" baseline="0" dirty="0"/>
              <a:t> </a:t>
            </a:r>
          </a:p>
          <a:p>
            <a:r>
              <a:rPr lang="th-TH" baseline="0" dirty="0"/>
              <a:t>เราจะสังเกตเห็นว่าเมื่อ </a:t>
            </a:r>
            <a:r>
              <a:rPr lang="en-US" baseline="0" dirty="0"/>
              <a:t>a-&gt; 0 </a:t>
            </a:r>
            <a:r>
              <a:rPr lang="th-TH" baseline="0" dirty="0"/>
              <a:t>จะทำให้  </a:t>
            </a:r>
            <a:r>
              <a:rPr lang="en-US" baseline="0" dirty="0"/>
              <a:t>(sin ka2)/ka/2 -&gt; 1 </a:t>
            </a:r>
            <a:r>
              <a:rPr lang="th-TH" baseline="0" dirty="0"/>
              <a:t>และ ทำให้ </a:t>
            </a:r>
            <a:r>
              <a:rPr lang="en-US" baseline="0" dirty="0"/>
              <a:t>v = c</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27</a:t>
            </a:fld>
            <a:endParaRPr lang="en-US"/>
          </a:p>
        </p:txBody>
      </p:sp>
    </p:spTree>
    <p:extLst>
      <p:ext uri="{BB962C8B-B14F-4D97-AF65-F5344CB8AC3E}">
        <p14:creationId xmlns:p14="http://schemas.microsoft.com/office/powerpoint/2010/main" val="127516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frequency</a:t>
            </a:r>
            <a:r>
              <a:rPr lang="en-US" baseline="0" dirty="0"/>
              <a:t> is in the infrared range of </a:t>
            </a:r>
            <a:r>
              <a:rPr lang="en-US" baseline="0" dirty="0" err="1"/>
              <a:t>em</a:t>
            </a:r>
            <a:r>
              <a:rPr lang="en-US" baseline="0" dirty="0"/>
              <a:t> spectrum.</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28</a:t>
            </a:fld>
            <a:endParaRPr lang="en-US"/>
          </a:p>
        </p:txBody>
      </p:sp>
    </p:spTree>
    <p:extLst>
      <p:ext uri="{BB962C8B-B14F-4D97-AF65-F5344CB8AC3E}">
        <p14:creationId xmlns:p14="http://schemas.microsoft.com/office/powerpoint/2010/main" val="413121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a:t>
            </a:r>
            <a:r>
              <a:rPr lang="en-US" dirty="0">
                <a:sym typeface="Symbol" panose="05050102010706020507" pitchFamily="18" charset="2"/>
              </a:rPr>
              <a:t>  can be found from d/dk = 0</a:t>
            </a:r>
          </a:p>
          <a:p>
            <a:r>
              <a:rPr lang="en-US" dirty="0">
                <a:sym typeface="Symbol" panose="05050102010706020507" pitchFamily="18" charset="2"/>
              </a:rPr>
              <a:t>max is found when sin ka = 0. This suggests ka = /2.</a:t>
            </a:r>
          </a:p>
          <a:p>
            <a:r>
              <a:rPr lang="en-US" dirty="0">
                <a:sym typeface="Symbol" panose="05050102010706020507" pitchFamily="18" charset="2"/>
              </a:rPr>
              <a:t>This gives minimum </a:t>
            </a:r>
            <a:r>
              <a:rPr lang="en-US" sz="1200" dirty="0">
                <a:latin typeface="Times New Roman" panose="02020603050405020304" pitchFamily="18" charset="0"/>
                <a:cs typeface="Times New Roman" panose="02020603050405020304" pitchFamily="18" charset="0"/>
                <a:sym typeface="Symbol" panose="05050102010706020507" pitchFamily="18" charset="2"/>
              </a:rPr>
              <a:t> = 4a.</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32</a:t>
            </a:fld>
            <a:endParaRPr lang="en-US"/>
          </a:p>
        </p:txBody>
      </p:sp>
    </p:spTree>
    <p:extLst>
      <p:ext uri="{BB962C8B-B14F-4D97-AF65-F5344CB8AC3E}">
        <p14:creationId xmlns:p14="http://schemas.microsoft.com/office/powerpoint/2010/main" val="129673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a:t>
            </a:r>
            <a:r>
              <a:rPr lang="en-US" dirty="0">
                <a:sym typeface="Symbol" panose="05050102010706020507" pitchFamily="18" charset="2"/>
              </a:rPr>
              <a:t>  can be found from d/</a:t>
            </a:r>
            <a:r>
              <a:rPr lang="en-US" dirty="0" err="1">
                <a:sym typeface="Symbol" panose="05050102010706020507" pitchFamily="18" charset="2"/>
              </a:rPr>
              <a:t>dk</a:t>
            </a:r>
            <a:r>
              <a:rPr lang="en-US">
                <a:sym typeface="Symbol" panose="05050102010706020507" pitchFamily="18" charset="2"/>
              </a:rPr>
              <a:t> = 0</a:t>
            </a:r>
            <a:endParaRPr lang="en-US"/>
          </a:p>
        </p:txBody>
      </p:sp>
      <p:sp>
        <p:nvSpPr>
          <p:cNvPr id="4" name="Slide Number Placeholder 3"/>
          <p:cNvSpPr>
            <a:spLocks noGrp="1"/>
          </p:cNvSpPr>
          <p:nvPr>
            <p:ph type="sldNum" sz="quarter" idx="10"/>
          </p:nvPr>
        </p:nvSpPr>
        <p:spPr/>
        <p:txBody>
          <a:bodyPr/>
          <a:lstStyle/>
          <a:p>
            <a:fld id="{E187E32B-E8AE-4518-A220-ACD7AA3FB138}" type="slidenum">
              <a:rPr lang="en-US" smtClean="0"/>
              <a:t>33</a:t>
            </a:fld>
            <a:endParaRPr lang="en-US"/>
          </a:p>
        </p:txBody>
      </p:sp>
    </p:spTree>
    <p:extLst>
      <p:ext uri="{BB962C8B-B14F-4D97-AF65-F5344CB8AC3E}">
        <p14:creationId xmlns:p14="http://schemas.microsoft.com/office/powerpoint/2010/main" val="53160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waves with allowed wavelength range can interact constructively with the structure.</a:t>
            </a:r>
          </a:p>
          <a:p>
            <a:r>
              <a:rPr lang="en-US" dirty="0"/>
              <a:t>Waves with wavelengths outside allowed wavelength range interfere destructively.</a:t>
            </a:r>
          </a:p>
          <a:p>
            <a:r>
              <a:rPr lang="en-US" sz="1200" b="0" i="0" kern="1200" dirty="0">
                <a:solidFill>
                  <a:schemeClr val="tx1"/>
                </a:solidFill>
                <a:effectLst/>
                <a:latin typeface="+mn-lt"/>
                <a:ea typeface="+mn-ea"/>
                <a:cs typeface="+mn-cs"/>
              </a:rPr>
              <a:t>The gap (forbidden band) between the optical and acoustic branch is the region where frequencies are not allowed to propagate. </a:t>
            </a:r>
            <a:endParaRPr lang="en-US" dirty="0"/>
          </a:p>
        </p:txBody>
      </p:sp>
      <p:sp>
        <p:nvSpPr>
          <p:cNvPr id="4" name="Slide Number Placeholder 3"/>
          <p:cNvSpPr>
            <a:spLocks noGrp="1"/>
          </p:cNvSpPr>
          <p:nvPr>
            <p:ph type="sldNum" sz="quarter" idx="5"/>
          </p:nvPr>
        </p:nvSpPr>
        <p:spPr/>
        <p:txBody>
          <a:bodyPr/>
          <a:lstStyle/>
          <a:p>
            <a:fld id="{E187E32B-E8AE-4518-A220-ACD7AA3FB138}" type="slidenum">
              <a:rPr lang="en-US" smtClean="0"/>
              <a:t>34</a:t>
            </a:fld>
            <a:endParaRPr lang="en-US"/>
          </a:p>
        </p:txBody>
      </p:sp>
    </p:spTree>
    <p:extLst>
      <p:ext uri="{BB962C8B-B14F-4D97-AF65-F5344CB8AC3E}">
        <p14:creationId xmlns:p14="http://schemas.microsoft.com/office/powerpoint/2010/main" val="68996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acoustic branch,</a:t>
            </a:r>
            <a:r>
              <a:rPr lang="en-US" baseline="0" dirty="0"/>
              <a:t> </a:t>
            </a:r>
            <a:r>
              <a:rPr lang="en-US" dirty="0"/>
              <a:t> the two atoms in the cell have the same amplitude and the phase. Therefore, the molecule oscillates as a rigid body.</a:t>
            </a:r>
          </a:p>
          <a:p>
            <a:r>
              <a:rPr lang="en-US" dirty="0"/>
              <a:t>For the optical branch, the optical oscillation takes place in such a way that the center of mass of a molecule remains fixed. The frequency of these vibrations lies in infrared region which is the reason for referring to this branch as optical.</a:t>
            </a:r>
          </a:p>
        </p:txBody>
      </p:sp>
      <p:sp>
        <p:nvSpPr>
          <p:cNvPr id="4" name="Slide Number Placeholder 3"/>
          <p:cNvSpPr>
            <a:spLocks noGrp="1"/>
          </p:cNvSpPr>
          <p:nvPr>
            <p:ph type="sldNum" sz="quarter" idx="10"/>
          </p:nvPr>
        </p:nvSpPr>
        <p:spPr/>
        <p:txBody>
          <a:bodyPr/>
          <a:lstStyle/>
          <a:p>
            <a:fld id="{E187E32B-E8AE-4518-A220-ACD7AA3FB138}" type="slidenum">
              <a:rPr lang="en-US" smtClean="0"/>
              <a:t>35</a:t>
            </a:fld>
            <a:endParaRPr lang="en-US"/>
          </a:p>
        </p:txBody>
      </p:sp>
    </p:spTree>
    <p:extLst>
      <p:ext uri="{BB962C8B-B14F-4D97-AF65-F5344CB8AC3E}">
        <p14:creationId xmlns:p14="http://schemas.microsoft.com/office/powerpoint/2010/main" val="184455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to be considered</a:t>
            </a:r>
            <a:r>
              <a:rPr lang="en-US" baseline="0" dirty="0"/>
              <a:t> the unit length.</a:t>
            </a:r>
          </a:p>
          <a:p>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4</a:t>
            </a:fld>
            <a:endParaRPr lang="en-US"/>
          </a:p>
        </p:txBody>
      </p:sp>
    </p:spTree>
    <p:extLst>
      <p:ext uri="{BB962C8B-B14F-4D97-AF65-F5344CB8AC3E}">
        <p14:creationId xmlns:p14="http://schemas.microsoft.com/office/powerpoint/2010/main" val="2423819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acoustic branch, So in this limit the two atoms in the cell have the same amplitude and the phase.</a:t>
            </a:r>
          </a:p>
        </p:txBody>
      </p:sp>
      <p:sp>
        <p:nvSpPr>
          <p:cNvPr id="4" name="Slide Number Placeholder 3"/>
          <p:cNvSpPr>
            <a:spLocks noGrp="1"/>
          </p:cNvSpPr>
          <p:nvPr>
            <p:ph type="sldNum" sz="quarter" idx="10"/>
          </p:nvPr>
        </p:nvSpPr>
        <p:spPr/>
        <p:txBody>
          <a:bodyPr/>
          <a:lstStyle/>
          <a:p>
            <a:fld id="{E187E32B-E8AE-4518-A220-ACD7AA3FB138}" type="slidenum">
              <a:rPr lang="en-US" smtClean="0"/>
              <a:t>37</a:t>
            </a:fld>
            <a:endParaRPr lang="en-US"/>
          </a:p>
        </p:txBody>
      </p:sp>
    </p:spTree>
    <p:extLst>
      <p:ext uri="{BB962C8B-B14F-4D97-AF65-F5344CB8AC3E}">
        <p14:creationId xmlns:p14="http://schemas.microsoft.com/office/powerpoint/2010/main" val="352935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means the material fully reflects the  incident wave. No absorption</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6</a:t>
            </a:fld>
            <a:endParaRPr lang="en-US"/>
          </a:p>
        </p:txBody>
      </p:sp>
    </p:spTree>
    <p:extLst>
      <p:ext uri="{BB962C8B-B14F-4D97-AF65-F5344CB8AC3E}">
        <p14:creationId xmlns:p14="http://schemas.microsoft.com/office/powerpoint/2010/main" val="293678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travelling wave involved are right moving sinusoidal waves with unequal frequencies.</a:t>
            </a:r>
          </a:p>
          <a:p>
            <a:r>
              <a:rPr lang="en-US" dirty="0"/>
              <a:t>Vg velocity at which the envelope of wave peaks move</a:t>
            </a:r>
          </a:p>
          <a:p>
            <a:r>
              <a:rPr lang="en-US" dirty="0" err="1"/>
              <a:t>Vp</a:t>
            </a:r>
            <a:r>
              <a:rPr lang="en-US" dirty="0"/>
              <a:t> velocity at which successive peaks move</a:t>
            </a:r>
          </a:p>
        </p:txBody>
      </p:sp>
      <p:sp>
        <p:nvSpPr>
          <p:cNvPr id="4" name="Slide Number Placeholder 3"/>
          <p:cNvSpPr>
            <a:spLocks noGrp="1"/>
          </p:cNvSpPr>
          <p:nvPr>
            <p:ph type="sldNum" sz="quarter" idx="5"/>
          </p:nvPr>
        </p:nvSpPr>
        <p:spPr/>
        <p:txBody>
          <a:bodyPr/>
          <a:lstStyle/>
          <a:p>
            <a:fld id="{E187E32B-E8AE-4518-A220-ACD7AA3FB138}" type="slidenum">
              <a:rPr lang="en-US" smtClean="0"/>
              <a:t>10</a:t>
            </a:fld>
            <a:endParaRPr lang="en-US"/>
          </a:p>
        </p:txBody>
      </p:sp>
    </p:spTree>
    <p:extLst>
      <p:ext uri="{BB962C8B-B14F-4D97-AF65-F5344CB8AC3E}">
        <p14:creationId xmlns:p14="http://schemas.microsoft.com/office/powerpoint/2010/main" val="103055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phase velocity means every wave</a:t>
            </a:r>
            <a:r>
              <a:rPr lang="en-US" baseline="0" dirty="0"/>
              <a:t> in the group propagates with the same velocity.</a:t>
            </a:r>
            <a:endParaRPr lang="en-US" dirty="0"/>
          </a:p>
          <a:p>
            <a:r>
              <a:rPr lang="en-US" dirty="0"/>
              <a:t>The velocity</a:t>
            </a:r>
            <a:r>
              <a:rPr lang="en-US" baseline="0" dirty="0"/>
              <a:t> of the envelope represents the group velocity.</a:t>
            </a:r>
          </a:p>
          <a:p>
            <a:r>
              <a:rPr lang="en-US" baseline="0" dirty="0"/>
              <a:t>As can be seen from the animation, there is no relative motion between the envelope and the internal component is </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11</a:t>
            </a:fld>
            <a:endParaRPr lang="en-US"/>
          </a:p>
        </p:txBody>
      </p:sp>
    </p:spTree>
    <p:extLst>
      <p:ext uri="{BB962C8B-B14F-4D97-AF65-F5344CB8AC3E}">
        <p14:creationId xmlns:p14="http://schemas.microsoft.com/office/powerpoint/2010/main" val="281002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Amplitude modulation of a carrier frequency is a</a:t>
            </a:r>
            <a:r>
              <a:rPr lang="en-US" baseline="0" dirty="0"/>
              <a:t> common form of radio transmission, but its generation of sidebands has led to the crowding of radio frequencies and interference between stations.</a:t>
            </a:r>
          </a:p>
          <a:p>
            <a:r>
              <a:rPr lang="en-US" baseline="0" dirty="0"/>
              <a:t>Using 2cos a cos b = cos(</a:t>
            </a:r>
            <a:r>
              <a:rPr lang="en-US" baseline="0" dirty="0" err="1"/>
              <a:t>a+b</a:t>
            </a:r>
            <a:r>
              <a:rPr lang="en-US" baseline="0" dirty="0"/>
              <a:t>) + cos(a-b)</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13</a:t>
            </a:fld>
            <a:endParaRPr lang="en-US"/>
          </a:p>
        </p:txBody>
      </p:sp>
    </p:spTree>
    <p:extLst>
      <p:ext uri="{BB962C8B-B14F-4D97-AF65-F5344CB8AC3E}">
        <p14:creationId xmlns:p14="http://schemas.microsoft.com/office/powerpoint/2010/main" val="97209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normal dispersion  </a:t>
            </a:r>
            <a:r>
              <a:rPr lang="th-TH" dirty="0"/>
              <a:t>ความยาวคลื่นยิ่งยาว</a:t>
            </a:r>
            <a:r>
              <a:rPr lang="th-TH" baseline="0" dirty="0"/>
              <a:t> ความเร็วยิ่งมาก   คลื่นความยาวคลื่นยาววิ่ง</a:t>
            </a:r>
            <a:r>
              <a:rPr lang="en-US" baseline="0" dirty="0"/>
              <a:t> “</a:t>
            </a:r>
            <a:r>
              <a:rPr lang="th-TH" baseline="0" dirty="0"/>
              <a:t>เร็ว</a:t>
            </a:r>
            <a:r>
              <a:rPr lang="en-US" baseline="0" dirty="0"/>
              <a:t>” </a:t>
            </a:r>
            <a:r>
              <a:rPr lang="th-TH" baseline="0" dirty="0"/>
              <a:t>กว่าคลื่นความยาวคลื่นสั้น </a:t>
            </a:r>
            <a:r>
              <a:rPr lang="en-US" baseline="0" dirty="0"/>
              <a:t>(v &gt; vg)</a:t>
            </a:r>
            <a:endParaRPr lang="th-TH" baseline="0" dirty="0"/>
          </a:p>
          <a:p>
            <a:r>
              <a:rPr lang="en-US" baseline="0" dirty="0"/>
              <a:t>For anomalous dispersion </a:t>
            </a:r>
            <a:r>
              <a:rPr lang="th-TH" baseline="0" dirty="0"/>
              <a:t>ความยาวคลื่นยิ่งยาว ความเร็วยิ่งน้อย คลื่นความยาวคลื่นยาววิ่ง</a:t>
            </a:r>
            <a:r>
              <a:rPr lang="en-US" baseline="0" dirty="0"/>
              <a:t> “ </a:t>
            </a:r>
            <a:r>
              <a:rPr lang="th-TH" baseline="0" dirty="0"/>
              <a:t>ช้า</a:t>
            </a:r>
            <a:r>
              <a:rPr lang="en-US" baseline="0" dirty="0"/>
              <a:t> “</a:t>
            </a:r>
            <a:r>
              <a:rPr lang="th-TH" baseline="0" dirty="0"/>
              <a:t>กว่าคลื่นความยาวคลื่นสั้น</a:t>
            </a:r>
            <a:r>
              <a:rPr lang="en-US" baseline="0" dirty="0"/>
              <a:t> (v &lt; vg)</a:t>
            </a:r>
          </a:p>
          <a:p>
            <a:r>
              <a:rPr lang="en-US" baseline="0" dirty="0"/>
              <a:t>Dispersion relation </a:t>
            </a:r>
            <a:r>
              <a:rPr lang="th-TH" baseline="0" dirty="0"/>
              <a:t>เป็นกราฟระหว่าง </a:t>
            </a:r>
            <a:r>
              <a:rPr lang="th-TH" baseline="0" dirty="0">
                <a:sym typeface="Symbol" panose="05050102010706020507" pitchFamily="18" charset="2"/>
              </a:rPr>
              <a:t> และ </a:t>
            </a:r>
            <a:r>
              <a:rPr lang="en-US" baseline="0" dirty="0">
                <a:sym typeface="Symbol" panose="05050102010706020507" pitchFamily="18" charset="2"/>
              </a:rPr>
              <a:t>k </a:t>
            </a:r>
          </a:p>
          <a:p>
            <a:r>
              <a:rPr lang="en-US" baseline="0" dirty="0">
                <a:sym typeface="Symbol" panose="05050102010706020507" pitchFamily="18" charset="2"/>
              </a:rPr>
              <a:t>Due to dv/dk = (dv/d)(d/dk)    ---(1)</a:t>
            </a:r>
          </a:p>
          <a:p>
            <a:r>
              <a:rPr lang="en-US" baseline="0" dirty="0">
                <a:sym typeface="Symbol" panose="05050102010706020507" pitchFamily="18" charset="2"/>
              </a:rPr>
              <a:t>And k = 2/;dk/d=-2/</a:t>
            </a:r>
            <a:r>
              <a:rPr lang="en-US" baseline="30000" dirty="0">
                <a:sym typeface="Symbol" panose="05050102010706020507" pitchFamily="18" charset="2"/>
              </a:rPr>
              <a:t>2  </a:t>
            </a:r>
            <a:r>
              <a:rPr lang="en-US" baseline="0" dirty="0">
                <a:sym typeface="Symbol" panose="05050102010706020507" pitchFamily="18" charset="2"/>
              </a:rPr>
              <a:t>---(2)</a:t>
            </a:r>
          </a:p>
          <a:p>
            <a:r>
              <a:rPr lang="en-US" baseline="0" dirty="0">
                <a:sym typeface="Symbol" panose="05050102010706020507" pitchFamily="18" charset="2"/>
              </a:rPr>
              <a:t>Substitute (2) in (1)   we have </a:t>
            </a:r>
            <a:r>
              <a:rPr lang="en-US" baseline="0" dirty="0" err="1">
                <a:sym typeface="Symbol" panose="05050102010706020507" pitchFamily="18" charset="2"/>
              </a:rPr>
              <a:t>kdv</a:t>
            </a:r>
            <a:r>
              <a:rPr lang="en-US" baseline="0" dirty="0">
                <a:sym typeface="Symbol" panose="05050102010706020507" pitchFamily="18" charset="2"/>
              </a:rPr>
              <a:t>/dk = -dv/d   #</a:t>
            </a:r>
          </a:p>
          <a:p>
            <a:endParaRPr lang="en-US" baseline="30000" dirty="0">
              <a:sym typeface="Symbol" panose="05050102010706020507" pitchFamily="18" charset="2"/>
            </a:endParaRPr>
          </a:p>
          <a:p>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17</a:t>
            </a:fld>
            <a:endParaRPr lang="en-US"/>
          </a:p>
        </p:txBody>
      </p:sp>
    </p:spTree>
    <p:extLst>
      <p:ext uri="{BB962C8B-B14F-4D97-AF65-F5344CB8AC3E}">
        <p14:creationId xmlns:p14="http://schemas.microsoft.com/office/powerpoint/2010/main" val="220799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normal dispersive because longer</a:t>
            </a:r>
            <a:r>
              <a:rPr lang="en-US" baseline="0" dirty="0"/>
              <a:t> wavelengths have higher speeds than the shorter wavelengths.</a:t>
            </a:r>
          </a:p>
          <a:p>
            <a:r>
              <a:rPr lang="en-US" baseline="0" dirty="0"/>
              <a:t>In other words, dv/d</a:t>
            </a:r>
            <a:r>
              <a:rPr lang="en-US" baseline="0" dirty="0">
                <a:sym typeface="Symbol" panose="05050102010706020507" pitchFamily="18" charset="2"/>
              </a:rPr>
              <a:t> &gt; 0 and this corresponds to the condition of normal dispersive medium.</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18</a:t>
            </a:fld>
            <a:endParaRPr lang="en-US"/>
          </a:p>
        </p:txBody>
      </p:sp>
    </p:spTree>
    <p:extLst>
      <p:ext uri="{BB962C8B-B14F-4D97-AF65-F5344CB8AC3E}">
        <p14:creationId xmlns:p14="http://schemas.microsoft.com/office/powerpoint/2010/main" val="383771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changing the frequency</a:t>
            </a:r>
            <a:r>
              <a:rPr lang="en-US" baseline="0" dirty="0"/>
              <a:t> of the applied </a:t>
            </a:r>
            <a:r>
              <a:rPr lang="en-US" baseline="0" dirty="0" err="1"/>
              <a:t>em</a:t>
            </a:r>
            <a:r>
              <a:rPr lang="en-US" baseline="0" dirty="0"/>
              <a:t>, the refractive index n (=(</a:t>
            </a:r>
            <a:r>
              <a:rPr lang="en-US" baseline="0" dirty="0">
                <a:sym typeface="Symbol" panose="05050102010706020507" pitchFamily="18" charset="2"/>
              </a:rPr>
              <a:t>r)^1/2) and impedance (z= (/)^1/2) are also changed)</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19</a:t>
            </a:fld>
            <a:endParaRPr lang="en-US"/>
          </a:p>
        </p:txBody>
      </p:sp>
    </p:spTree>
    <p:extLst>
      <p:ext uri="{BB962C8B-B14F-4D97-AF65-F5344CB8AC3E}">
        <p14:creationId xmlns:p14="http://schemas.microsoft.com/office/powerpoint/2010/main" val="309754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C154E-7E52-4217-8B31-2171A3322100}"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7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110D3-EB96-4E9A-AE78-84AC2AE90937}"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45351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F36BD-0572-4D21-9728-18C7D3BBD096}"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340358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84EAE-EF78-4591-8909-7F186BACEADC}"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153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33673A-A6C4-4FAC-B56B-808CD82C589E}"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94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F4686-D187-4604-B19F-38EBAEE7FC04}" type="datetime1">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27813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21401E-346A-4B86-BAC8-153108159A33}" type="datetime1">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8749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8E3998-185A-4B64-99C4-CD01F9087F0E}" type="datetime1">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73926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2BB7AA-EF9D-4D7A-8B5B-23FAA48B7E5B}" type="datetime1">
              <a:rPr lang="en-US" smtClean="0"/>
              <a:t>9/21/2020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57820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FF918E-6382-48EE-9355-69F3B835A670}" type="datetime1">
              <a:rPr lang="en-US" smtClean="0"/>
              <a:t>9/21/2020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1CFEB1-74F7-45A5-A566-20026EB2CC31}" type="slidenum">
              <a:rPr lang="en-US" smtClean="0"/>
              <a:t>‹#›</a:t>
            </a:fld>
            <a:endParaRPr lang="en-US"/>
          </a:p>
        </p:txBody>
      </p:sp>
    </p:spTree>
    <p:extLst>
      <p:ext uri="{BB962C8B-B14F-4D97-AF65-F5344CB8AC3E}">
        <p14:creationId xmlns:p14="http://schemas.microsoft.com/office/powerpoint/2010/main" val="99523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B49DD-317B-4E50-9CED-F93B9C844276}" type="datetime1">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1369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82BDA4-2A53-46AD-A435-EFD3DAFF4D65}" type="datetime1">
              <a:rPr lang="en-US" smtClean="0"/>
              <a:t>9/21/2020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1CFEB1-74F7-45A5-A566-20026EB2CC3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04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6.emf"/><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physics.usask.ca/~hirose/ep225/animation/dispersion/anim-dispersion.html"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gif"/><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18.bin"/><Relationship Id="rId17" Type="http://schemas.openxmlformats.org/officeDocument/2006/relationships/hyperlink" Target="https://dsp.stackexchange.com/questions/47604/when-listening-in-to-an-am-signals-of-various-frequencies-how-do-we-exactly-tun" TargetMode="External"/><Relationship Id="rId2" Type="http://schemas.openxmlformats.org/officeDocument/2006/relationships/slideLayout" Target="../slideLayouts/slideLayout2.xml"/><Relationship Id="rId16" Type="http://schemas.openxmlformats.org/officeDocument/2006/relationships/image" Target="../media/image41.png"/><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hyperlink" Target="https://giphy.com/gifs/analog-BzYOp24AXnHEI" TargetMode="External"/><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1.wmf"/><Relationship Id="rId1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20.bin"/><Relationship Id="rId4" Type="http://schemas.openxmlformats.org/officeDocument/2006/relationships/image" Target="../media/image42.wmf"/></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21.bin"/><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0.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54.wmf"/><Relationship Id="rId4" Type="http://schemas.openxmlformats.org/officeDocument/2006/relationships/oleObject" Target="../embeddings/oleObject22.bin"/><Relationship Id="rId9" Type="http://schemas.openxmlformats.org/officeDocument/2006/relationships/image" Target="../media/image56.wmf"/></Relationships>
</file>

<file path=ppt/slides/_rels/slide2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8.emf"/><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7.wmf"/><Relationship Id="rId5" Type="http://schemas.openxmlformats.org/officeDocument/2006/relationships/oleObject" Target="../embeddings/oleObject25.bin"/><Relationship Id="rId4" Type="http://schemas.openxmlformats.org/officeDocument/2006/relationships/hyperlink" Target="https://unlcms.unl.edu/cas/physics/tsymbal/teaching/SSP-927/Section%2005_Lattice_Vibrations.pdf"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59.w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64.emf"/><Relationship Id="rId3" Type="http://schemas.openxmlformats.org/officeDocument/2006/relationships/notesSlide" Target="../notesSlides/notesSlide12.xml"/><Relationship Id="rId7" Type="http://schemas.openxmlformats.org/officeDocument/2006/relationships/image" Target="../media/image61.wmf"/><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62.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3.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71.png"/><Relationship Id="rId4" Type="http://schemas.openxmlformats.org/officeDocument/2006/relationships/image" Target="../media/image66.emf"/><Relationship Id="rId9" Type="http://schemas.openxmlformats.org/officeDocument/2006/relationships/image" Target="../media/image65.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7.bin"/><Relationship Id="rId5" Type="http://schemas.openxmlformats.org/officeDocument/2006/relationships/image" Target="../media/image67.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15.xml"/><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9.wmf"/><Relationship Id="rId5" Type="http://schemas.openxmlformats.org/officeDocument/2006/relationships/oleObject" Target="../embeddings/oleObject38.bin"/><Relationship Id="rId4" Type="http://schemas.openxmlformats.org/officeDocument/2006/relationships/image" Target="../media/image71.emf"/></Relationships>
</file>

<file path=ppt/slides/_rels/slide29.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3.wmf"/><Relationship Id="rId5" Type="http://schemas.openxmlformats.org/officeDocument/2006/relationships/oleObject" Target="../embeddings/oleObject41.bin"/><Relationship Id="rId4" Type="http://schemas.openxmlformats.org/officeDocument/2006/relationships/image" Target="../media/image72.wm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hyperlink" Target="https://unlcms.unl.edu/cas/physics/tsymbal/teaching/SSP-927/Section%2005_Lattice_Vibrations.pdf" TargetMode="External"/><Relationship Id="rId7" Type="http://schemas.openxmlformats.org/officeDocument/2006/relationships/oleObject" Target="../embeddings/oleObject44.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9.emf"/><Relationship Id="rId11" Type="http://schemas.openxmlformats.org/officeDocument/2006/relationships/oleObject" Target="../embeddings/oleObject46.bin"/><Relationship Id="rId5" Type="http://schemas.openxmlformats.org/officeDocument/2006/relationships/image" Target="../media/image75.wmf"/><Relationship Id="rId10" Type="http://schemas.openxmlformats.org/officeDocument/2006/relationships/image" Target="../media/image77.wmf"/><Relationship Id="rId4" Type="http://schemas.openxmlformats.org/officeDocument/2006/relationships/oleObject" Target="../embeddings/oleObject43.bin"/><Relationship Id="rId9"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1.wmf"/><Relationship Id="rId5" Type="http://schemas.openxmlformats.org/officeDocument/2006/relationships/oleObject" Target="../embeddings/oleObject48.bin"/><Relationship Id="rId4" Type="http://schemas.openxmlformats.org/officeDocument/2006/relationships/image" Target="../media/image80.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6.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0.bin"/><Relationship Id="rId5" Type="http://schemas.openxmlformats.org/officeDocument/2006/relationships/image" Target="../media/image82.wmf"/><Relationship Id="rId4" Type="http://schemas.openxmlformats.org/officeDocument/2006/relationships/oleObject" Target="../embeddings/oleObject49.bin"/><Relationship Id="rId9" Type="http://schemas.openxmlformats.org/officeDocument/2006/relationships/image" Target="../media/image84.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7.xml"/><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3.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87.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4.wmf"/><Relationship Id="rId5" Type="http://schemas.openxmlformats.org/officeDocument/2006/relationships/oleObject" Target="../embeddings/oleObject56.bin"/><Relationship Id="rId4" Type="http://schemas.openxmlformats.org/officeDocument/2006/relationships/image" Target="../media/image89.emf"/></Relationships>
</file>

<file path=ppt/slides/_rels/slide35.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1.gi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81.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3.bin"/><Relationship Id="rId3" Type="http://schemas.openxmlformats.org/officeDocument/2006/relationships/notesSlide" Target="../notesSlides/notesSlide20.xml"/><Relationship Id="rId7" Type="http://schemas.openxmlformats.org/officeDocument/2006/relationships/image" Target="../media/image93.wmf"/><Relationship Id="rId12" Type="http://schemas.openxmlformats.org/officeDocument/2006/relationships/image" Target="../media/image95.wmf"/><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59.bin"/><Relationship Id="rId11" Type="http://schemas.openxmlformats.org/officeDocument/2006/relationships/oleObject" Target="../embeddings/oleObject62.bin"/><Relationship Id="rId5" Type="http://schemas.openxmlformats.org/officeDocument/2006/relationships/image" Target="../media/image92.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94.wmf"/><Relationship Id="rId14" Type="http://schemas.openxmlformats.org/officeDocument/2006/relationships/image" Target="../media/image96.wmf"/></Relationships>
</file>

<file path=ppt/slides/_rels/slide38.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8.wmf"/><Relationship Id="rId5" Type="http://schemas.openxmlformats.org/officeDocument/2006/relationships/oleObject" Target="../embeddings/oleObject65.bin"/><Relationship Id="rId4" Type="http://schemas.openxmlformats.org/officeDocument/2006/relationships/image" Target="../media/image9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9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01.wmf"/><Relationship Id="rId5" Type="http://schemas.openxmlformats.org/officeDocument/2006/relationships/oleObject" Target="../embeddings/oleObject69.bin"/><Relationship Id="rId4" Type="http://schemas.openxmlformats.org/officeDocument/2006/relationships/image" Target="../media/image100.wmf"/></Relationships>
</file>

<file path=ppt/slides/_rels/slide41.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tanding_wave_rati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24.png"/><Relationship Id="rId26" Type="http://schemas.openxmlformats.org/officeDocument/2006/relationships/image" Target="../media/image28.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32.png"/><Relationship Id="rId42" Type="http://schemas.openxmlformats.org/officeDocument/2006/relationships/image" Target="../media/image36.png"/><Relationship Id="rId47" Type="http://schemas.openxmlformats.org/officeDocument/2006/relationships/customXml" Target="../ink/ink23.xml"/><Relationship Id="rId50" Type="http://schemas.openxmlformats.org/officeDocument/2006/relationships/image" Target="../media/image40.png"/><Relationship Id="rId7" Type="http://schemas.openxmlformats.org/officeDocument/2006/relationships/customXml" Target="../ink/ink3.xml"/><Relationship Id="rId2" Type="http://schemas.openxmlformats.org/officeDocument/2006/relationships/image" Target="../media/image16.png"/><Relationship Id="rId16" Type="http://schemas.openxmlformats.org/officeDocument/2006/relationships/image" Target="../media/image23.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27.png"/><Relationship Id="rId32" Type="http://schemas.openxmlformats.org/officeDocument/2006/relationships/image" Target="../media/image31.png"/><Relationship Id="rId37" Type="http://schemas.openxmlformats.org/officeDocument/2006/relationships/customXml" Target="../ink/ink18.xml"/><Relationship Id="rId40" Type="http://schemas.openxmlformats.org/officeDocument/2006/relationships/image" Target="../media/image35.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9.png"/><Relationship Id="rId36" Type="http://schemas.openxmlformats.org/officeDocument/2006/relationships/image" Target="../media/image33.png"/><Relationship Id="rId49" Type="http://schemas.openxmlformats.org/officeDocument/2006/relationships/customXml" Target="../ink/ink24.xml"/><Relationship Id="rId10" Type="http://schemas.openxmlformats.org/officeDocument/2006/relationships/image" Target="../media/image20.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customXml" Target="../ink/ink4.xm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customXml" Target="../ink/ink13.xml"/><Relationship Id="rId30" Type="http://schemas.openxmlformats.org/officeDocument/2006/relationships/image" Target="../media/image30.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9.png"/><Relationship Id="rId8" Type="http://schemas.openxmlformats.org/officeDocument/2006/relationships/image" Target="../media/image19.png"/><Relationship Id="rId3" Type="http://schemas.openxmlformats.org/officeDocument/2006/relationships/customXml" Target="../ink/ink1.xml"/><Relationship Id="rId12" Type="http://schemas.openxmlformats.org/officeDocument/2006/relationships/image" Target="../media/image2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34.png"/><Relationship Id="rId46" Type="http://schemas.openxmlformats.org/officeDocument/2006/relationships/image" Target="../media/image38.png"/><Relationship Id="rId20" Type="http://schemas.openxmlformats.org/officeDocument/2006/relationships/image" Target="../media/image25.png"/><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882" y="758952"/>
            <a:ext cx="11384924" cy="3566160"/>
          </a:xfrm>
        </p:spPr>
        <p:txBody>
          <a:bodyPr/>
          <a:lstStyle/>
          <a:p>
            <a:r>
              <a:rPr lang="en-US" b="1" dirty="0">
                <a:latin typeface="Times New Roman" panose="02020603050405020304" pitchFamily="18" charset="0"/>
                <a:cs typeface="Times New Roman" panose="02020603050405020304" pitchFamily="18" charset="0"/>
              </a:rPr>
              <a:t>Transverse Wave Motion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part 2</a:t>
            </a:r>
          </a:p>
        </p:txBody>
      </p:sp>
      <p:sp>
        <p:nvSpPr>
          <p:cNvPr id="3" name="Subtitle 2"/>
          <p:cNvSpPr>
            <a:spLocks noGrp="1"/>
          </p:cNvSpPr>
          <p:nvPr>
            <p:ph type="subTitle" idx="1"/>
          </p:nvPr>
        </p:nvSpPr>
        <p:spPr/>
        <p:txBody>
          <a:bodyPr/>
          <a:lstStyle/>
          <a:p>
            <a:r>
              <a:rPr lang="en-US" b="1" dirty="0">
                <a:latin typeface="Times New Roman" panose="02020603050405020304" pitchFamily="18" charset="0"/>
                <a:cs typeface="Times New Roman" panose="02020603050405020304" pitchFamily="18" charset="0"/>
              </a:rPr>
              <a:t>21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September 2020</a:t>
            </a:r>
          </a:p>
        </p:txBody>
      </p:sp>
      <p:sp>
        <p:nvSpPr>
          <p:cNvPr id="4" name="Slide Number Placeholder 3"/>
          <p:cNvSpPr>
            <a:spLocks noGrp="1"/>
          </p:cNvSpPr>
          <p:nvPr>
            <p:ph type="sldNum" sz="quarter" idx="12"/>
          </p:nvPr>
        </p:nvSpPr>
        <p:spPr/>
        <p:txBody>
          <a:bodyPr/>
          <a:lstStyle/>
          <a:p>
            <a:fld id="{061CFEB1-74F7-45A5-A566-20026EB2CC31}" type="slidenum">
              <a:rPr lang="en-US" smtClean="0"/>
              <a:t>1</a:t>
            </a:fld>
            <a:endParaRPr lang="en-US"/>
          </a:p>
        </p:txBody>
      </p:sp>
    </p:spTree>
    <p:extLst>
      <p:ext uri="{BB962C8B-B14F-4D97-AF65-F5344CB8AC3E}">
        <p14:creationId xmlns:p14="http://schemas.microsoft.com/office/powerpoint/2010/main" val="424841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Wave group</a:t>
            </a:r>
          </a:p>
        </p:txBody>
      </p:sp>
      <p:sp>
        <p:nvSpPr>
          <p:cNvPr id="3" name="Content Placeholder 2"/>
          <p:cNvSpPr>
            <a:spLocks noGrp="1"/>
          </p:cNvSpPr>
          <p:nvPr>
            <p:ph idx="1"/>
          </p:nvPr>
        </p:nvSpPr>
        <p:spPr>
          <a:xfrm>
            <a:off x="5412658" y="900113"/>
            <a:ext cx="6779342" cy="4968981"/>
          </a:xfrm>
          <a:solidFill>
            <a:schemeClr val="bg1"/>
          </a:solidFill>
        </p:spPr>
        <p:txBody>
          <a:bodyPr>
            <a:normAutofit/>
          </a:bodyPr>
          <a:lstStyle/>
          <a:p>
            <a:r>
              <a:rPr lang="en-US" sz="2400" b="1" dirty="0">
                <a:latin typeface="Times New Roman" panose="02020603050405020304" pitchFamily="18" charset="0"/>
                <a:cs typeface="Times New Roman" panose="02020603050405020304" pitchFamily="18" charset="0"/>
              </a:rPr>
              <a:t>Superposition of two travelling waves of almost equal frequencies;</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Superposition of amplitude and phase gives</a:t>
            </a:r>
          </a:p>
        </p:txBody>
      </p:sp>
      <p:sp>
        <p:nvSpPr>
          <p:cNvPr id="4" name="Slide Number Placeholder 3"/>
          <p:cNvSpPr>
            <a:spLocks noGrp="1"/>
          </p:cNvSpPr>
          <p:nvPr>
            <p:ph type="sldNum" sz="quarter" idx="12"/>
          </p:nvPr>
        </p:nvSpPr>
        <p:spPr/>
        <p:txBody>
          <a:bodyPr/>
          <a:lstStyle/>
          <a:p>
            <a:fld id="{061CFEB1-74F7-45A5-A566-20026EB2CC31}" type="slidenum">
              <a:rPr lang="en-US" smtClean="0"/>
              <a:t>10</a:t>
            </a:fld>
            <a:endParaRPr lang="en-US"/>
          </a:p>
        </p:txBody>
      </p:sp>
      <p:pic>
        <p:nvPicPr>
          <p:cNvPr id="5" name="Picture 4"/>
          <p:cNvPicPr>
            <a:picLocks noChangeAspect="1"/>
          </p:cNvPicPr>
          <p:nvPr/>
        </p:nvPicPr>
        <p:blipFill>
          <a:blip r:embed="rId4"/>
          <a:stretch>
            <a:fillRect/>
          </a:stretch>
        </p:blipFill>
        <p:spPr>
          <a:xfrm>
            <a:off x="0" y="2262062"/>
            <a:ext cx="5304598" cy="360703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817127292"/>
              </p:ext>
            </p:extLst>
          </p:nvPr>
        </p:nvGraphicFramePr>
        <p:xfrm>
          <a:off x="6646863" y="2694356"/>
          <a:ext cx="4565650" cy="2424113"/>
        </p:xfrm>
        <a:graphic>
          <a:graphicData uri="http://schemas.openxmlformats.org/presentationml/2006/ole">
            <mc:AlternateContent xmlns:mc="http://schemas.openxmlformats.org/markup-compatibility/2006">
              <mc:Choice xmlns:v="urn:schemas-microsoft-com:vml" Requires="v">
                <p:oleObj spid="_x0000_s15682" name="Equation" r:id="rId5" imgW="2273040" imgH="1206360" progId="Equation.DSMT4">
                  <p:embed/>
                </p:oleObj>
              </mc:Choice>
              <mc:Fallback>
                <p:oleObj name="Equation" r:id="rId5" imgW="2273040" imgH="1206360" progId="Equation.DSMT4">
                  <p:embed/>
                  <p:pic>
                    <p:nvPicPr>
                      <p:cNvPr id="0" name=""/>
                      <p:cNvPicPr/>
                      <p:nvPr/>
                    </p:nvPicPr>
                    <p:blipFill>
                      <a:blip r:embed="rId6"/>
                      <a:stretch>
                        <a:fillRect/>
                      </a:stretch>
                    </p:blipFill>
                    <p:spPr>
                      <a:xfrm>
                        <a:off x="6646863" y="2694356"/>
                        <a:ext cx="4565650" cy="2424113"/>
                      </a:xfrm>
                      <a:prstGeom prst="rect">
                        <a:avLst/>
                      </a:prstGeom>
                    </p:spPr>
                  </p:pic>
                </p:oleObj>
              </mc:Fallback>
            </mc:AlternateContent>
          </a:graphicData>
        </a:graphic>
      </p:graphicFrame>
      <p:sp>
        <p:nvSpPr>
          <p:cNvPr id="7" name="Rectangle 6"/>
          <p:cNvSpPr/>
          <p:nvPr/>
        </p:nvSpPr>
        <p:spPr>
          <a:xfrm>
            <a:off x="7495521" y="3038550"/>
            <a:ext cx="3728471" cy="109728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flipH="1">
            <a:off x="3976099" y="3341986"/>
            <a:ext cx="3507944" cy="241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709304" y="4073087"/>
            <a:ext cx="3671668" cy="5899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3699630998"/>
              </p:ext>
            </p:extLst>
          </p:nvPr>
        </p:nvGraphicFramePr>
        <p:xfrm>
          <a:off x="6226325" y="1635333"/>
          <a:ext cx="5152007" cy="493015"/>
        </p:xfrm>
        <a:graphic>
          <a:graphicData uri="http://schemas.openxmlformats.org/presentationml/2006/ole">
            <mc:AlternateContent xmlns:mc="http://schemas.openxmlformats.org/markup-compatibility/2006">
              <mc:Choice xmlns:v="urn:schemas-microsoft-com:vml" Requires="v">
                <p:oleObj spid="_x0000_s15683" name="Equation" r:id="rId7" imgW="2654280" imgH="253800" progId="Equation.DSMT4">
                  <p:embed/>
                </p:oleObj>
              </mc:Choice>
              <mc:Fallback>
                <p:oleObj name="Equation" r:id="rId7" imgW="2654280" imgH="253800" progId="Equation.DSMT4">
                  <p:embed/>
                  <p:pic>
                    <p:nvPicPr>
                      <p:cNvPr id="0" name=""/>
                      <p:cNvPicPr/>
                      <p:nvPr/>
                    </p:nvPicPr>
                    <p:blipFill>
                      <a:blip r:embed="rId8"/>
                      <a:stretch>
                        <a:fillRect/>
                      </a:stretch>
                    </p:blipFill>
                    <p:spPr>
                      <a:xfrm>
                        <a:off x="6226325" y="1635333"/>
                        <a:ext cx="5152007" cy="49301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3228E5-733F-4828-BEA0-6724DC0679C2}"/>
                  </a:ext>
                </a:extLst>
              </p:cNvPr>
              <p:cNvSpPr txBox="1"/>
              <p:nvPr/>
            </p:nvSpPr>
            <p:spPr>
              <a:xfrm>
                <a:off x="3380197" y="5324856"/>
                <a:ext cx="8517277" cy="882486"/>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the envelope is a representation of the wave group and described by the 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cosine function, the velocity so called group velocity is defined as </a:t>
                </a: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rPr>
                              <m:t>2</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r>
                          <a:rPr lang="el-GR" sz="2000" b="0" i="1" smtClean="0">
                            <a:latin typeface="Cambria Math" panose="02040503050406030204" pitchFamily="18" charset="0"/>
                            <a:ea typeface="Cambria Math" panose="02040503050406030204" pitchFamily="18" charset="0"/>
                          </a:rPr>
                          <m:t>𝜔</m:t>
                        </m:r>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𝑘</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E3228E5-733F-4828-BEA0-6724DC0679C2}"/>
                  </a:ext>
                </a:extLst>
              </p:cNvPr>
              <p:cNvSpPr txBox="1">
                <a:spLocks noRot="1" noChangeAspect="1" noMove="1" noResize="1" noEditPoints="1" noAdjustHandles="1" noChangeArrowheads="1" noChangeShapeType="1" noTextEdit="1"/>
              </p:cNvSpPr>
              <p:nvPr/>
            </p:nvSpPr>
            <p:spPr>
              <a:xfrm>
                <a:off x="3380197" y="5324856"/>
                <a:ext cx="8517277" cy="882486"/>
              </a:xfrm>
              <a:prstGeom prst="rect">
                <a:avLst/>
              </a:prstGeom>
              <a:blipFill>
                <a:blip r:embed="rId9"/>
                <a:stretch>
                  <a:fillRect l="-715" t="-41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A4E6A6F-BC45-400F-9439-5B607DB7C6FA}"/>
              </a:ext>
            </a:extLst>
          </p:cNvPr>
          <p:cNvCxnSpPr/>
          <p:nvPr/>
        </p:nvCxnSpPr>
        <p:spPr>
          <a:xfrm>
            <a:off x="3770616" y="3387904"/>
            <a:ext cx="79111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DCCCA41-DBF3-4196-86C8-809DCDB63704}"/>
              </a:ext>
            </a:extLst>
          </p:cNvPr>
          <p:cNvSpPr txBox="1"/>
          <p:nvPr/>
        </p:nvSpPr>
        <p:spPr>
          <a:xfrm>
            <a:off x="4233501" y="2924576"/>
            <a:ext cx="22502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group velocity</a:t>
            </a:r>
          </a:p>
        </p:txBody>
      </p:sp>
      <p:cxnSp>
        <p:nvCxnSpPr>
          <p:cNvPr id="17" name="Straight Arrow Connector 16">
            <a:extLst>
              <a:ext uri="{FF2B5EF4-FFF2-40B4-BE49-F238E27FC236}">
                <a16:creationId xmlns:a16="http://schemas.microsoft.com/office/drawing/2014/main" id="{0820D5E3-C26F-4273-A101-73C0DA337B2A}"/>
              </a:ext>
            </a:extLst>
          </p:cNvPr>
          <p:cNvCxnSpPr/>
          <p:nvPr/>
        </p:nvCxnSpPr>
        <p:spPr>
          <a:xfrm>
            <a:off x="3442391" y="4638172"/>
            <a:ext cx="79111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96BDB5-A22A-468D-8E4A-D0EDEB92FC60}"/>
              </a:ext>
            </a:extLst>
          </p:cNvPr>
          <p:cNvSpPr txBox="1"/>
          <p:nvPr/>
        </p:nvSpPr>
        <p:spPr>
          <a:xfrm>
            <a:off x="4233501" y="4587437"/>
            <a:ext cx="225025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phase velocity</a:t>
            </a:r>
          </a:p>
        </p:txBody>
      </p:sp>
    </p:spTree>
    <p:extLst>
      <p:ext uri="{BB962C8B-B14F-4D97-AF65-F5344CB8AC3E}">
        <p14:creationId xmlns:p14="http://schemas.microsoft.com/office/powerpoint/2010/main" val="16027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Group velocity</a:t>
            </a:r>
          </a:p>
        </p:txBody>
      </p:sp>
      <p:sp>
        <p:nvSpPr>
          <p:cNvPr id="3" name="Content Placeholder 2"/>
          <p:cNvSpPr>
            <a:spLocks noGrp="1"/>
          </p:cNvSpPr>
          <p:nvPr>
            <p:ph idx="1"/>
          </p:nvPr>
        </p:nvSpPr>
        <p:spPr>
          <a:xfrm>
            <a:off x="353961" y="1845734"/>
            <a:ext cx="11488994" cy="4023360"/>
          </a:xfrm>
        </p:spPr>
        <p:txBody>
          <a:bodyPr>
            <a:normAutofit/>
          </a:bodyPr>
          <a:lstStyle/>
          <a:p>
            <a:r>
              <a:rPr lang="en-US" sz="2200" dirty="0">
                <a:latin typeface="Times New Roman" panose="02020603050405020304" pitchFamily="18" charset="0"/>
                <a:cs typeface="Times New Roman" panose="02020603050405020304" pitchFamily="18" charset="0"/>
              </a:rPr>
              <a:t>Consider 2 cases which are the </a:t>
            </a:r>
            <a:r>
              <a:rPr lang="en-US" sz="2200" b="1" dirty="0">
                <a:solidFill>
                  <a:srgbClr val="FF0000"/>
                </a:solidFill>
                <a:latin typeface="Times New Roman" panose="02020603050405020304" pitchFamily="18" charset="0"/>
                <a:cs typeface="Times New Roman" panose="02020603050405020304" pitchFamily="18" charset="0"/>
              </a:rPr>
              <a:t>same phase velocities </a:t>
            </a:r>
            <a:r>
              <a:rPr lang="en-US" sz="2200" dirty="0">
                <a:latin typeface="Times New Roman" panose="02020603050405020304" pitchFamily="18" charset="0"/>
                <a:cs typeface="Times New Roman" panose="02020603050405020304" pitchFamily="18" charset="0"/>
              </a:rPr>
              <a:t>and </a:t>
            </a:r>
            <a:r>
              <a:rPr lang="en-US" sz="2200" b="1" dirty="0">
                <a:solidFill>
                  <a:srgbClr val="FF0000"/>
                </a:solidFill>
                <a:latin typeface="Times New Roman" panose="02020603050405020304" pitchFamily="18" charset="0"/>
                <a:cs typeface="Times New Roman" panose="02020603050405020304" pitchFamily="18" charset="0"/>
              </a:rPr>
              <a:t>different phase velocities</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 The two waves have the same phase velocities; i.e., </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200" dirty="0">
                <a:latin typeface="Times New Roman" panose="02020603050405020304" pitchFamily="18" charset="0"/>
                <a:cs typeface="Times New Roman" panose="02020603050405020304" pitchFamily="18" charset="0"/>
                <a:sym typeface="Symbol" panose="05050102010706020507" pitchFamily="18" charset="2"/>
              </a:rPr>
              <a:t>/k</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200" dirty="0">
                <a:latin typeface="Times New Roman" panose="02020603050405020304" pitchFamily="18" charset="0"/>
                <a:cs typeface="Times New Roman" panose="02020603050405020304" pitchFamily="18" charset="0"/>
                <a:sym typeface="Symbol" panose="05050102010706020507" pitchFamily="18" charset="2"/>
              </a:rPr>
              <a:t> = </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200" dirty="0">
                <a:latin typeface="Times New Roman" panose="02020603050405020304" pitchFamily="18" charset="0"/>
                <a:cs typeface="Times New Roman" panose="02020603050405020304" pitchFamily="18" charset="0"/>
                <a:sym typeface="Symbol" panose="05050102010706020507" pitchFamily="18" charset="2"/>
              </a:rPr>
              <a:t>/k</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200" dirty="0">
                <a:latin typeface="Times New Roman" panose="02020603050405020304" pitchFamily="18" charset="0"/>
                <a:cs typeface="Times New Roman" panose="02020603050405020304" pitchFamily="18" charset="0"/>
                <a:sym typeface="Symbol" panose="05050102010706020507" pitchFamily="18" charset="2"/>
              </a:rPr>
              <a:t> = c. This leads to</a:t>
            </a:r>
          </a:p>
          <a:p>
            <a:endParaRPr lang="en-US" sz="2200" dirty="0">
              <a:latin typeface="Times New Roman" panose="02020603050405020304" pitchFamily="18" charset="0"/>
              <a:cs typeface="Times New Roman" panose="02020603050405020304" pitchFamily="18" charset="0"/>
              <a:sym typeface="Symbol" panose="05050102010706020507" pitchFamily="18" charset="2"/>
            </a:endParaRPr>
          </a:p>
          <a:p>
            <a:endParaRPr lang="en-US" sz="2200" dirty="0">
              <a:latin typeface="Times New Roman" panose="02020603050405020304" pitchFamily="18" charset="0"/>
              <a:cs typeface="Times New Roman" panose="02020603050405020304" pitchFamily="18" charset="0"/>
              <a:sym typeface="Symbol" panose="05050102010706020507" pitchFamily="18" charset="2"/>
            </a:endParaRPr>
          </a:p>
          <a:p>
            <a:r>
              <a:rPr lang="en-US" sz="2200" dirty="0">
                <a:latin typeface="Times New Roman" panose="02020603050405020304" pitchFamily="18" charset="0"/>
                <a:cs typeface="Times New Roman" panose="02020603050405020304" pitchFamily="18" charset="0"/>
                <a:sym typeface="Symbol" panose="05050102010706020507" pitchFamily="18" charset="2"/>
              </a:rPr>
              <a:t>     This suggests that the component frequencies and their superposition, or group will travel  </a:t>
            </a:r>
          </a:p>
          <a:p>
            <a:r>
              <a:rPr lang="en-US" sz="2200" dirty="0">
                <a:latin typeface="Times New Roman" panose="02020603050405020304" pitchFamily="18" charset="0"/>
                <a:cs typeface="Times New Roman" panose="02020603050405020304" pitchFamily="18" charset="0"/>
                <a:sym typeface="Symbol" panose="05050102010706020507" pitchFamily="18" charset="2"/>
              </a:rPr>
              <a:t>       with the </a:t>
            </a:r>
            <a:r>
              <a:rPr lang="en-US" sz="2200" b="1" dirty="0">
                <a:latin typeface="Times New Roman" panose="02020603050405020304" pitchFamily="18" charset="0"/>
                <a:cs typeface="Times New Roman" panose="02020603050405020304" pitchFamily="18" charset="0"/>
                <a:sym typeface="Symbol" panose="05050102010706020507" pitchFamily="18" charset="2"/>
              </a:rPr>
              <a:t>same velocity</a:t>
            </a:r>
            <a:r>
              <a:rPr lang="en-US" sz="2200" dirty="0">
                <a:latin typeface="Times New Roman" panose="02020603050405020304" pitchFamily="18" charset="0"/>
                <a:cs typeface="Times New Roman" panose="02020603050405020304" pitchFamily="18" charset="0"/>
                <a:sym typeface="Symbol" panose="05050102010706020507" pitchFamily="18" charset="2"/>
              </a:rPr>
              <a:t>, the profile of their combination remaining constant. </a:t>
            </a: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15512257"/>
              </p:ext>
            </p:extLst>
          </p:nvPr>
        </p:nvGraphicFramePr>
        <p:xfrm>
          <a:off x="2251075" y="2738437"/>
          <a:ext cx="5699125" cy="908050"/>
        </p:xfrm>
        <a:graphic>
          <a:graphicData uri="http://schemas.openxmlformats.org/presentationml/2006/ole">
            <mc:AlternateContent xmlns:mc="http://schemas.openxmlformats.org/markup-compatibility/2006">
              <mc:Choice xmlns:v="urn:schemas-microsoft-com:vml" Requires="v">
                <p:oleObj spid="_x0000_s16621" name="Equation" r:id="rId4" imgW="2869920" imgH="457200" progId="Equation.DSMT4">
                  <p:embed/>
                </p:oleObj>
              </mc:Choice>
              <mc:Fallback>
                <p:oleObj name="Equation" r:id="rId4" imgW="2869920" imgH="457200" progId="Equation.DSMT4">
                  <p:embed/>
                  <p:pic>
                    <p:nvPicPr>
                      <p:cNvPr id="0" name=""/>
                      <p:cNvPicPr/>
                      <p:nvPr/>
                    </p:nvPicPr>
                    <p:blipFill>
                      <a:blip r:embed="rId5"/>
                      <a:stretch>
                        <a:fillRect/>
                      </a:stretch>
                    </p:blipFill>
                    <p:spPr>
                      <a:xfrm>
                        <a:off x="2251075" y="2738437"/>
                        <a:ext cx="5699125" cy="908050"/>
                      </a:xfrm>
                      <a:prstGeom prst="rect">
                        <a:avLst/>
                      </a:prstGeom>
                    </p:spPr>
                  </p:pic>
                </p:oleObj>
              </mc:Fallback>
            </mc:AlternateContent>
          </a:graphicData>
        </a:graphic>
      </p:graphicFrame>
      <p:pic>
        <p:nvPicPr>
          <p:cNvPr id="16552" name="Picture 168" descr="[Maple Pl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899" y="4739143"/>
            <a:ext cx="5011023" cy="17350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7387" y="6488668"/>
            <a:ext cx="9444038" cy="369332"/>
          </a:xfrm>
          <a:prstGeom prst="rect">
            <a:avLst/>
          </a:prstGeom>
        </p:spPr>
        <p:txBody>
          <a:bodyPr wrap="square">
            <a:spAutoFit/>
          </a:bodyPr>
          <a:lstStyle/>
          <a:p>
            <a:r>
              <a:rPr lang="en-US" dirty="0">
                <a:hlinkClick r:id="rId7"/>
              </a:rPr>
              <a:t>http://physics.usask.ca/~hirose/ep225/animation/dispersion/anim-dispersion.html</a:t>
            </a:r>
            <a:endParaRPr lang="en-US" dirty="0"/>
          </a:p>
        </p:txBody>
      </p:sp>
      <p:sp>
        <p:nvSpPr>
          <p:cNvPr id="7" name="Rectangle 6">
            <a:extLst>
              <a:ext uri="{FF2B5EF4-FFF2-40B4-BE49-F238E27FC236}">
                <a16:creationId xmlns:a16="http://schemas.microsoft.com/office/drawing/2014/main" id="{6EF2C853-CFD4-48EA-A6EB-5ED865BFE6D2}"/>
              </a:ext>
            </a:extLst>
          </p:cNvPr>
          <p:cNvSpPr/>
          <p:nvPr/>
        </p:nvSpPr>
        <p:spPr>
          <a:xfrm>
            <a:off x="2251075" y="2738437"/>
            <a:ext cx="2505860" cy="908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3B9459-FE09-4365-B4E4-8FDCBCFD4563}"/>
              </a:ext>
            </a:extLst>
          </p:cNvPr>
          <p:cNvSpPr txBox="1"/>
          <p:nvPr/>
        </p:nvSpPr>
        <p:spPr>
          <a:xfrm>
            <a:off x="6263080" y="5073010"/>
            <a:ext cx="5928920" cy="400110"/>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situation, i.e. v</a:t>
            </a:r>
            <a:r>
              <a:rPr lang="en-US" sz="2000" baseline="-250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v</a:t>
            </a:r>
            <a:r>
              <a:rPr lang="en-US" sz="2000" baseline="-25000" dirty="0" err="1">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 is for non-dispersive waves. </a:t>
            </a:r>
          </a:p>
        </p:txBody>
      </p:sp>
    </p:spTree>
    <p:extLst>
      <p:ext uri="{BB962C8B-B14F-4D97-AF65-F5344CB8AC3E}">
        <p14:creationId xmlns:p14="http://schemas.microsoft.com/office/powerpoint/2010/main" val="259415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Revisit the superposition of two waves of almost equal frequencies  </a:t>
            </a:r>
          </a:p>
        </p:txBody>
      </p:sp>
      <p:sp>
        <p:nvSpPr>
          <p:cNvPr id="3" name="Content Placeholder 2"/>
          <p:cNvSpPr>
            <a:spLocks noGrp="1"/>
          </p:cNvSpPr>
          <p:nvPr>
            <p:ph idx="1"/>
          </p:nvPr>
        </p:nvSpPr>
        <p:spPr>
          <a:xfrm>
            <a:off x="5600019" y="1845734"/>
            <a:ext cx="6455993"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superposition produces an amplitude which varies between 2a and 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situation is called complete or 100% modulation.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frequency wave is </a:t>
            </a:r>
            <a:r>
              <a:rPr lang="en-US" sz="2400" b="1" dirty="0">
                <a:solidFill>
                  <a:srgbClr val="FF0000"/>
                </a:solidFill>
                <a:latin typeface="Times New Roman" panose="02020603050405020304" pitchFamily="18" charset="0"/>
                <a:cs typeface="Times New Roman" panose="02020603050405020304" pitchFamily="18" charset="0"/>
              </a:rPr>
              <a:t>amplitude modulated</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actually is an example of sent signal found in a communication technique  for transmitting information.</a:t>
            </a:r>
          </a:p>
        </p:txBody>
      </p:sp>
      <p:sp>
        <p:nvSpPr>
          <p:cNvPr id="4" name="Slide Number Placeholder 3"/>
          <p:cNvSpPr>
            <a:spLocks noGrp="1"/>
          </p:cNvSpPr>
          <p:nvPr>
            <p:ph type="sldNum" sz="quarter" idx="12"/>
          </p:nvPr>
        </p:nvSpPr>
        <p:spPr/>
        <p:txBody>
          <a:bodyPr/>
          <a:lstStyle/>
          <a:p>
            <a:fld id="{061CFEB1-74F7-45A5-A566-20026EB2CC31}" type="slidenum">
              <a:rPr lang="en-US" smtClean="0"/>
              <a:t>12</a:t>
            </a:fld>
            <a:endParaRPr lang="en-US"/>
          </a:p>
        </p:txBody>
      </p:sp>
      <p:pic>
        <p:nvPicPr>
          <p:cNvPr id="5" name="Picture 4"/>
          <p:cNvPicPr>
            <a:picLocks noChangeAspect="1"/>
          </p:cNvPicPr>
          <p:nvPr/>
        </p:nvPicPr>
        <p:blipFill>
          <a:blip r:embed="rId2"/>
          <a:stretch>
            <a:fillRect/>
          </a:stretch>
        </p:blipFill>
        <p:spPr>
          <a:xfrm>
            <a:off x="295421" y="1845734"/>
            <a:ext cx="5304598" cy="3607032"/>
          </a:xfrm>
          <a:prstGeom prst="rect">
            <a:avLst/>
          </a:prstGeom>
        </p:spPr>
      </p:pic>
    </p:spTree>
    <p:extLst>
      <p:ext uri="{BB962C8B-B14F-4D97-AF65-F5344CB8AC3E}">
        <p14:creationId xmlns:p14="http://schemas.microsoft.com/office/powerpoint/2010/main" val="1355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624" y="-379502"/>
            <a:ext cx="7770104" cy="1450757"/>
          </a:xfrm>
        </p:spPr>
        <p:txBody>
          <a:bodyPr>
            <a:normAutofit/>
          </a:bodyPr>
          <a:lstStyle/>
          <a:p>
            <a:r>
              <a:rPr lang="en-US" sz="4400" b="1" dirty="0">
                <a:latin typeface="Times New Roman" panose="02020603050405020304" pitchFamily="18" charset="0"/>
                <a:cs typeface="Times New Roman" panose="02020603050405020304" pitchFamily="18" charset="0"/>
              </a:rPr>
              <a:t>Amplitude Modulation (AM)</a:t>
            </a:r>
          </a:p>
        </p:txBody>
      </p:sp>
      <p:sp>
        <p:nvSpPr>
          <p:cNvPr id="3" name="Content Placeholder 2"/>
          <p:cNvSpPr>
            <a:spLocks noGrp="1"/>
          </p:cNvSpPr>
          <p:nvPr>
            <p:ph idx="1"/>
          </p:nvPr>
        </p:nvSpPr>
        <p:spPr>
          <a:xfrm>
            <a:off x="4909624" y="1941343"/>
            <a:ext cx="7282376" cy="4332848"/>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general expression of an amplitude modulated wave is given as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the modulated amplitude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new frequencies               (sidebands)  are introduced.</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26940232"/>
              </p:ext>
            </p:extLst>
          </p:nvPr>
        </p:nvGraphicFramePr>
        <p:xfrm>
          <a:off x="6296141" y="2274232"/>
          <a:ext cx="2596898" cy="564543"/>
        </p:xfrm>
        <a:graphic>
          <a:graphicData uri="http://schemas.openxmlformats.org/presentationml/2006/ole">
            <mc:AlternateContent xmlns:mc="http://schemas.openxmlformats.org/markup-compatibility/2006">
              <mc:Choice xmlns:v="urn:schemas-microsoft-com:vml" Requires="v">
                <p:oleObj spid="_x0000_s28561" name="Equation" r:id="rId4" imgW="1168200" imgH="253800" progId="Equation.DSMT4">
                  <p:embed/>
                </p:oleObj>
              </mc:Choice>
              <mc:Fallback>
                <p:oleObj name="Equation" r:id="rId4" imgW="1168200" imgH="253800" progId="Equation.DSMT4">
                  <p:embed/>
                  <p:pic>
                    <p:nvPicPr>
                      <p:cNvPr id="0" name=""/>
                      <p:cNvPicPr/>
                      <p:nvPr/>
                    </p:nvPicPr>
                    <p:blipFill>
                      <a:blip r:embed="rId5"/>
                      <a:stretch>
                        <a:fillRect/>
                      </a:stretch>
                    </p:blipFill>
                    <p:spPr>
                      <a:xfrm>
                        <a:off x="6296141" y="2274232"/>
                        <a:ext cx="2596898" cy="56454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05407722"/>
              </p:ext>
            </p:extLst>
          </p:nvPr>
        </p:nvGraphicFramePr>
        <p:xfrm>
          <a:off x="9150049" y="2803133"/>
          <a:ext cx="2259013" cy="395287"/>
        </p:xfrm>
        <a:graphic>
          <a:graphicData uri="http://schemas.openxmlformats.org/presentationml/2006/ole">
            <mc:AlternateContent xmlns:mc="http://schemas.openxmlformats.org/markup-compatibility/2006">
              <mc:Choice xmlns:v="urn:schemas-microsoft-com:vml" Requires="v">
                <p:oleObj spid="_x0000_s28562" name="Equation" r:id="rId6" imgW="1015920" imgH="177480" progId="Equation.DSMT4">
                  <p:embed/>
                </p:oleObj>
              </mc:Choice>
              <mc:Fallback>
                <p:oleObj name="Equation" r:id="rId6" imgW="1015920" imgH="177480" progId="Equation.DSMT4">
                  <p:embed/>
                  <p:pic>
                    <p:nvPicPr>
                      <p:cNvPr id="0" name=""/>
                      <p:cNvPicPr/>
                      <p:nvPr/>
                    </p:nvPicPr>
                    <p:blipFill>
                      <a:blip r:embed="rId7"/>
                      <a:stretch>
                        <a:fillRect/>
                      </a:stretch>
                    </p:blipFill>
                    <p:spPr>
                      <a:xfrm>
                        <a:off x="9150049" y="2803133"/>
                        <a:ext cx="2259013" cy="3952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40907967"/>
              </p:ext>
            </p:extLst>
          </p:nvPr>
        </p:nvGraphicFramePr>
        <p:xfrm>
          <a:off x="5175250" y="4081182"/>
          <a:ext cx="6946900" cy="1243013"/>
        </p:xfrm>
        <a:graphic>
          <a:graphicData uri="http://schemas.openxmlformats.org/presentationml/2006/ole">
            <mc:AlternateContent xmlns:mc="http://schemas.openxmlformats.org/markup-compatibility/2006">
              <mc:Choice xmlns:v="urn:schemas-microsoft-com:vml" Requires="v">
                <p:oleObj spid="_x0000_s28563" name="Equation" r:id="rId8" imgW="3124080" imgH="558720" progId="Equation.DSMT4">
                  <p:embed/>
                </p:oleObj>
              </mc:Choice>
              <mc:Fallback>
                <p:oleObj name="Equation" r:id="rId8" imgW="3124080" imgH="558720" progId="Equation.DSMT4">
                  <p:embed/>
                  <p:pic>
                    <p:nvPicPr>
                      <p:cNvPr id="0" name=""/>
                      <p:cNvPicPr/>
                      <p:nvPr/>
                    </p:nvPicPr>
                    <p:blipFill>
                      <a:blip r:embed="rId9"/>
                      <a:stretch>
                        <a:fillRect/>
                      </a:stretch>
                    </p:blipFill>
                    <p:spPr>
                      <a:xfrm>
                        <a:off x="5175250" y="4081182"/>
                        <a:ext cx="6946900" cy="12430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33491258"/>
              </p:ext>
            </p:extLst>
          </p:nvPr>
        </p:nvGraphicFramePr>
        <p:xfrm>
          <a:off x="7716043" y="5324195"/>
          <a:ext cx="960437" cy="396875"/>
        </p:xfrm>
        <a:graphic>
          <a:graphicData uri="http://schemas.openxmlformats.org/presentationml/2006/ole">
            <mc:AlternateContent xmlns:mc="http://schemas.openxmlformats.org/markup-compatibility/2006">
              <mc:Choice xmlns:v="urn:schemas-microsoft-com:vml" Requires="v">
                <p:oleObj spid="_x0000_s28564" name="Equation" r:id="rId10" imgW="431640" imgH="177480" progId="Equation.DSMT4">
                  <p:embed/>
                </p:oleObj>
              </mc:Choice>
              <mc:Fallback>
                <p:oleObj name="Equation" r:id="rId10" imgW="431640" imgH="177480" progId="Equation.DSMT4">
                  <p:embed/>
                  <p:pic>
                    <p:nvPicPr>
                      <p:cNvPr id="0" name=""/>
                      <p:cNvPicPr/>
                      <p:nvPr/>
                    </p:nvPicPr>
                    <p:blipFill>
                      <a:blip r:embed="rId11"/>
                      <a:stretch>
                        <a:fillRect/>
                      </a:stretch>
                    </p:blipFill>
                    <p:spPr>
                      <a:xfrm>
                        <a:off x="7716043" y="5324195"/>
                        <a:ext cx="960437"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19204748"/>
              </p:ext>
            </p:extLst>
          </p:nvPr>
        </p:nvGraphicFramePr>
        <p:xfrm>
          <a:off x="5175250" y="3265488"/>
          <a:ext cx="989013" cy="396875"/>
        </p:xfrm>
        <a:graphic>
          <a:graphicData uri="http://schemas.openxmlformats.org/presentationml/2006/ole">
            <mc:AlternateContent xmlns:mc="http://schemas.openxmlformats.org/markup-compatibility/2006">
              <mc:Choice xmlns:v="urn:schemas-microsoft-com:vml" Requires="v">
                <p:oleObj spid="_x0000_s28565" name="Equation" r:id="rId12" imgW="444240" imgH="177480" progId="Equation.DSMT4">
                  <p:embed/>
                </p:oleObj>
              </mc:Choice>
              <mc:Fallback>
                <p:oleObj name="Equation" r:id="rId12" imgW="444240" imgH="177480" progId="Equation.DSMT4">
                  <p:embed/>
                  <p:pic>
                    <p:nvPicPr>
                      <p:cNvPr id="0" name=""/>
                      <p:cNvPicPr/>
                      <p:nvPr/>
                    </p:nvPicPr>
                    <p:blipFill>
                      <a:blip r:embed="rId13"/>
                      <a:stretch>
                        <a:fillRect/>
                      </a:stretch>
                    </p:blipFill>
                    <p:spPr>
                      <a:xfrm>
                        <a:off x="5175250" y="3265488"/>
                        <a:ext cx="989013" cy="396875"/>
                      </a:xfrm>
                      <a:prstGeom prst="rect">
                        <a:avLst/>
                      </a:prstGeom>
                    </p:spPr>
                  </p:pic>
                </p:oleObj>
              </mc:Fallback>
            </mc:AlternateContent>
          </a:graphicData>
        </a:graphic>
      </p:graphicFrame>
      <p:pic>
        <p:nvPicPr>
          <p:cNvPr id="28195" name="Picture 547" descr="Analog 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1588" y="242142"/>
            <a:ext cx="4518670" cy="28979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794" y="6434660"/>
            <a:ext cx="4560031" cy="369332"/>
          </a:xfrm>
          <a:prstGeom prst="rect">
            <a:avLst/>
          </a:prstGeom>
        </p:spPr>
        <p:txBody>
          <a:bodyPr wrap="none">
            <a:spAutoFit/>
          </a:bodyPr>
          <a:lstStyle/>
          <a:p>
            <a:r>
              <a:rPr lang="en-US" dirty="0">
                <a:hlinkClick r:id="rId15"/>
              </a:rPr>
              <a:t>https://giphy.com/gifs/analog-BzYOp24AXnHEI</a:t>
            </a:r>
            <a:endParaRPr lang="en-US" dirty="0"/>
          </a:p>
        </p:txBody>
      </p:sp>
      <p:sp>
        <p:nvSpPr>
          <p:cNvPr id="8" name="TextBox 7"/>
          <p:cNvSpPr txBox="1"/>
          <p:nvPr/>
        </p:nvSpPr>
        <p:spPr>
          <a:xfrm>
            <a:off x="1289194" y="2325670"/>
            <a:ext cx="64293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sym typeface="Symbol" panose="05050102010706020507" pitchFamily="18" charset="2"/>
              </a:rPr>
              <a:t></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52411" y="1229874"/>
            <a:ext cx="64293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sym typeface="Symbol" panose="05050102010706020507" pitchFamily="18" charset="2"/>
              </a:rPr>
              <a:t></a:t>
            </a:r>
            <a:r>
              <a:rPr lang="en-US" sz="2400" b="1" baseline="300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b="1" baseline="300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6"/>
          <a:stretch>
            <a:fillRect/>
          </a:stretch>
        </p:blipFill>
        <p:spPr>
          <a:xfrm>
            <a:off x="77794" y="3662363"/>
            <a:ext cx="4776037" cy="2014242"/>
          </a:xfrm>
          <a:prstGeom prst="rect">
            <a:avLst/>
          </a:prstGeom>
          <a:ln>
            <a:solidFill>
              <a:srgbClr val="FF0000"/>
            </a:solidFill>
          </a:ln>
        </p:spPr>
      </p:pic>
      <p:sp>
        <p:nvSpPr>
          <p:cNvPr id="13" name="Rectangle 12"/>
          <p:cNvSpPr/>
          <p:nvPr/>
        </p:nvSpPr>
        <p:spPr>
          <a:xfrm>
            <a:off x="1450" y="5779692"/>
            <a:ext cx="8891589" cy="646331"/>
          </a:xfrm>
          <a:prstGeom prst="rect">
            <a:avLst/>
          </a:prstGeom>
        </p:spPr>
        <p:txBody>
          <a:bodyPr wrap="square">
            <a:spAutoFit/>
          </a:bodyPr>
          <a:lstStyle/>
          <a:p>
            <a:r>
              <a:rPr lang="en-US" dirty="0">
                <a:hlinkClick r:id="rId17"/>
              </a:rPr>
              <a:t>https://dsp.stackexchange.com/questions/47604/when-listening-in-to-an-am-signals-of-various-frequencies-how-do-we-exactly-tun</a:t>
            </a:r>
            <a:endParaRPr lang="en-US" dirty="0"/>
          </a:p>
        </p:txBody>
      </p:sp>
      <p:sp>
        <p:nvSpPr>
          <p:cNvPr id="6" name="TextBox 5">
            <a:extLst>
              <a:ext uri="{FF2B5EF4-FFF2-40B4-BE49-F238E27FC236}">
                <a16:creationId xmlns:a16="http://schemas.microsoft.com/office/drawing/2014/main" id="{89384BF4-7775-4D6C-862C-561D7E19CBCE}"/>
              </a:ext>
            </a:extLst>
          </p:cNvPr>
          <p:cNvSpPr txBox="1"/>
          <p:nvPr/>
        </p:nvSpPr>
        <p:spPr>
          <a:xfrm>
            <a:off x="2609636" y="4888132"/>
            <a:ext cx="400693" cy="369332"/>
          </a:xfrm>
          <a:prstGeom prst="rect">
            <a:avLst/>
          </a:prstGeom>
          <a:solidFill>
            <a:schemeClr val="bg1"/>
          </a:solidFill>
        </p:spPr>
        <p:txBody>
          <a:bodyPr wrap="square" rtlCol="0">
            <a:spAutoFit/>
          </a:bodyPr>
          <a:lstStyle/>
          <a:p>
            <a:r>
              <a:rPr lang="en-US" dirty="0">
                <a:sym typeface="Symbol" panose="05050102010706020507" pitchFamily="18" charset="2"/>
              </a:rPr>
              <a:t></a:t>
            </a:r>
            <a:endParaRPr lang="en-US" dirty="0"/>
          </a:p>
        </p:txBody>
      </p:sp>
      <p:sp>
        <p:nvSpPr>
          <p:cNvPr id="17" name="TextBox 16">
            <a:extLst>
              <a:ext uri="{FF2B5EF4-FFF2-40B4-BE49-F238E27FC236}">
                <a16:creationId xmlns:a16="http://schemas.microsoft.com/office/drawing/2014/main" id="{F18251FE-1B59-4447-B7AC-8794EF5317CE}"/>
              </a:ext>
            </a:extLst>
          </p:cNvPr>
          <p:cNvSpPr txBox="1"/>
          <p:nvPr/>
        </p:nvSpPr>
        <p:spPr>
          <a:xfrm>
            <a:off x="3379695" y="4888132"/>
            <a:ext cx="729260" cy="369332"/>
          </a:xfrm>
          <a:prstGeom prst="rect">
            <a:avLst/>
          </a:prstGeom>
          <a:solidFill>
            <a:schemeClr val="bg1"/>
          </a:solidFill>
        </p:spPr>
        <p:txBody>
          <a:bodyPr wrap="square" rtlCol="0">
            <a:spAutoFit/>
          </a:bodyPr>
          <a:lstStyle/>
          <a:p>
            <a:r>
              <a:rPr lang="en-US" dirty="0">
                <a:sym typeface="Symbol" panose="05050102010706020507" pitchFamily="18" charset="2"/>
              </a:rPr>
              <a:t>+’</a:t>
            </a:r>
            <a:endParaRPr lang="en-US" dirty="0"/>
          </a:p>
        </p:txBody>
      </p:sp>
      <p:sp>
        <p:nvSpPr>
          <p:cNvPr id="18" name="TextBox 17">
            <a:extLst>
              <a:ext uri="{FF2B5EF4-FFF2-40B4-BE49-F238E27FC236}">
                <a16:creationId xmlns:a16="http://schemas.microsoft.com/office/drawing/2014/main" id="{6B5AB53A-3BA1-4866-8360-488A4E247F9D}"/>
              </a:ext>
            </a:extLst>
          </p:cNvPr>
          <p:cNvSpPr txBox="1"/>
          <p:nvPr/>
        </p:nvSpPr>
        <p:spPr>
          <a:xfrm>
            <a:off x="999633" y="4841795"/>
            <a:ext cx="729260" cy="369332"/>
          </a:xfrm>
          <a:prstGeom prst="rect">
            <a:avLst/>
          </a:prstGeom>
          <a:solidFill>
            <a:schemeClr val="bg1"/>
          </a:solidFill>
        </p:spPr>
        <p:txBody>
          <a:bodyPr wrap="square" rtlCol="0">
            <a:spAutoFit/>
          </a:bodyPr>
          <a:lstStyle/>
          <a:p>
            <a:r>
              <a:rPr lang="en-US" dirty="0">
                <a:sym typeface="Symbol" panose="05050102010706020507" pitchFamily="18" charset="2"/>
              </a:rPr>
              <a:t>-’</a:t>
            </a:r>
            <a:endParaRPr lang="en-US" dirty="0"/>
          </a:p>
        </p:txBody>
      </p:sp>
    </p:spTree>
    <p:extLst>
      <p:ext uri="{BB962C8B-B14F-4D97-AF65-F5344CB8AC3E}">
        <p14:creationId xmlns:p14="http://schemas.microsoft.com/office/powerpoint/2010/main" val="148274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2595" y="1889760"/>
            <a:ext cx="10966901" cy="4023360"/>
          </a:xfrm>
        </p:spPr>
        <p:txBody>
          <a:bodyPr>
            <a:normAutofit/>
          </a:bodyPr>
          <a:lstStyle/>
          <a:p>
            <a:r>
              <a:rPr lang="en-US" sz="2400" dirty="0">
                <a:latin typeface="Times New Roman" panose="02020603050405020304" pitchFamily="18" charset="0"/>
                <a:cs typeface="Times New Roman" panose="02020603050405020304" pitchFamily="18" charset="0"/>
              </a:rPr>
              <a:t>(2) Two frequencies components have </a:t>
            </a:r>
            <a:r>
              <a:rPr lang="en-US" sz="2400" b="1" dirty="0">
                <a:solidFill>
                  <a:srgbClr val="FF0000"/>
                </a:solidFill>
                <a:latin typeface="Times New Roman" panose="02020603050405020304" pitchFamily="18" charset="0"/>
                <a:cs typeface="Times New Roman" panose="02020603050405020304" pitchFamily="18" charset="0"/>
              </a:rPr>
              <a:t>different phase velocities </a:t>
            </a:r>
            <a:r>
              <a:rPr lang="en-US" sz="2400" dirty="0">
                <a:latin typeface="Times New Roman" panose="02020603050405020304" pitchFamily="18" charset="0"/>
                <a:cs typeface="Times New Roman" panose="02020603050405020304" pitchFamily="18" charset="0"/>
              </a:rPr>
              <a:t>so that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/k</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/k</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The group velocity is given as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superposition of the two waves will </a:t>
            </a:r>
            <a:r>
              <a:rPr lang="en-US" sz="2200" b="1" dirty="0">
                <a:solidFill>
                  <a:srgbClr val="FF0000"/>
                </a:solidFill>
                <a:latin typeface="Times New Roman" panose="02020603050405020304" pitchFamily="18" charset="0"/>
                <a:cs typeface="Times New Roman" panose="02020603050405020304" pitchFamily="18" charset="0"/>
              </a:rPr>
              <a:t>no longer remain constant and the group profile will change with time</a:t>
            </a:r>
            <a:r>
              <a:rPr lang="en-US" sz="2200" dirty="0">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a group contains a number of components of frequencies which are nearly equal, the original expression for the group velocity is written</a:t>
            </a:r>
          </a:p>
        </p:txBody>
      </p:sp>
      <p:sp>
        <p:nvSpPr>
          <p:cNvPr id="4" name="Slide Number Placeholder 3"/>
          <p:cNvSpPr>
            <a:spLocks noGrp="1"/>
          </p:cNvSpPr>
          <p:nvPr>
            <p:ph type="sldNum" sz="quarter" idx="12"/>
          </p:nvPr>
        </p:nvSpPr>
        <p:spPr/>
        <p:txBody>
          <a:bodyPr/>
          <a:lstStyle/>
          <a:p>
            <a:fld id="{061CFEB1-74F7-45A5-A566-20026EB2CC31}" type="slidenum">
              <a:rPr lang="en-US" smtClean="0"/>
              <a:t>14</a:t>
            </a:fld>
            <a:endParaRPr lang="en-US"/>
          </a:p>
        </p:txBody>
      </p:sp>
      <p:sp>
        <p:nvSpPr>
          <p:cNvPr id="5"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Group velocity  (contd.)</a:t>
            </a:r>
          </a:p>
        </p:txBody>
      </p:sp>
      <p:graphicFrame>
        <p:nvGraphicFramePr>
          <p:cNvPr id="6" name="Object 5"/>
          <p:cNvGraphicFramePr>
            <a:graphicFrameLocks noChangeAspect="1"/>
          </p:cNvGraphicFramePr>
          <p:nvPr>
            <p:extLst>
              <p:ext uri="{D42A27DB-BD31-4B8C-83A1-F6EECF244321}">
                <p14:modId xmlns:p14="http://schemas.microsoft.com/office/powerpoint/2010/main" val="1192297585"/>
              </p:ext>
            </p:extLst>
          </p:nvPr>
        </p:nvGraphicFramePr>
        <p:xfrm>
          <a:off x="3739876" y="2759492"/>
          <a:ext cx="1790700" cy="857250"/>
        </p:xfrm>
        <a:graphic>
          <a:graphicData uri="http://schemas.openxmlformats.org/presentationml/2006/ole">
            <mc:AlternateContent xmlns:mc="http://schemas.openxmlformats.org/markup-compatibility/2006">
              <mc:Choice xmlns:v="urn:schemas-microsoft-com:vml" Requires="v">
                <p:oleObj spid="_x0000_s17863" name="Equation" r:id="rId3" imgW="901440" imgH="431640" progId="Equation.DSMT4">
                  <p:embed/>
                </p:oleObj>
              </mc:Choice>
              <mc:Fallback>
                <p:oleObj name="Equation" r:id="rId3" imgW="901440" imgH="431640" progId="Equation.DSMT4">
                  <p:embed/>
                  <p:pic>
                    <p:nvPicPr>
                      <p:cNvPr id="0" name=""/>
                      <p:cNvPicPr/>
                      <p:nvPr/>
                    </p:nvPicPr>
                    <p:blipFill>
                      <a:blip r:embed="rId4"/>
                      <a:stretch>
                        <a:fillRect/>
                      </a:stretch>
                    </p:blipFill>
                    <p:spPr>
                      <a:xfrm>
                        <a:off x="3739876" y="2759492"/>
                        <a:ext cx="1790700" cy="8572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19971565"/>
              </p:ext>
            </p:extLst>
          </p:nvPr>
        </p:nvGraphicFramePr>
        <p:xfrm>
          <a:off x="4286250" y="5246688"/>
          <a:ext cx="1890713" cy="781050"/>
        </p:xfrm>
        <a:graphic>
          <a:graphicData uri="http://schemas.openxmlformats.org/presentationml/2006/ole">
            <mc:AlternateContent xmlns:mc="http://schemas.openxmlformats.org/markup-compatibility/2006">
              <mc:Choice xmlns:v="urn:schemas-microsoft-com:vml" Requires="v">
                <p:oleObj spid="_x0000_s17864" name="Equation" r:id="rId5" imgW="952200" imgH="393480" progId="Equation.DSMT4">
                  <p:embed/>
                </p:oleObj>
              </mc:Choice>
              <mc:Fallback>
                <p:oleObj name="Equation" r:id="rId5" imgW="952200" imgH="393480" progId="Equation.DSMT4">
                  <p:embed/>
                  <p:pic>
                    <p:nvPicPr>
                      <p:cNvPr id="0" name=""/>
                      <p:cNvPicPr/>
                      <p:nvPr/>
                    </p:nvPicPr>
                    <p:blipFill>
                      <a:blip r:embed="rId6"/>
                      <a:stretch>
                        <a:fillRect/>
                      </a:stretch>
                    </p:blipFill>
                    <p:spPr>
                      <a:xfrm>
                        <a:off x="4286250" y="5246688"/>
                        <a:ext cx="1890713" cy="781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F32D96B-29F7-40C6-A9EB-23E409B9E9E0}"/>
              </a:ext>
            </a:extLst>
          </p:cNvPr>
          <p:cNvSpPr txBox="1"/>
          <p:nvPr/>
        </p:nvSpPr>
        <p:spPr>
          <a:xfrm>
            <a:off x="6096000" y="2967196"/>
            <a:ext cx="5928920" cy="400110"/>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situation, i.e. v</a:t>
            </a:r>
            <a:r>
              <a:rPr lang="en-US" sz="2000" baseline="-250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t>
            </a:r>
            <a:r>
              <a:rPr lang="en-US" sz="2000" baseline="-25000" dirty="0" err="1">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 is for dispersive waves. </a:t>
            </a:r>
          </a:p>
        </p:txBody>
      </p:sp>
    </p:spTree>
    <p:extLst>
      <p:ext uri="{BB962C8B-B14F-4D97-AF65-F5344CB8AC3E}">
        <p14:creationId xmlns:p14="http://schemas.microsoft.com/office/powerpoint/2010/main" val="412518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Dispersion relation</a:t>
            </a:r>
          </a:p>
        </p:txBody>
      </p:sp>
      <p:sp>
        <p:nvSpPr>
          <p:cNvPr id="3" name="Content Placeholder 2"/>
          <p:cNvSpPr>
            <a:spLocks noGrp="1"/>
          </p:cNvSpPr>
          <p:nvPr>
            <p:ph idx="1"/>
          </p:nvPr>
        </p:nvSpPr>
        <p:spPr>
          <a:xfrm>
            <a:off x="248265" y="1847062"/>
            <a:ext cx="1169547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medium at which the phase velocity is frequency dependent (</a:t>
            </a:r>
            <a:r>
              <a:rPr lang="en-US" sz="2400" dirty="0">
                <a:latin typeface="Times New Roman" panose="02020603050405020304" pitchFamily="18" charset="0"/>
                <a:cs typeface="Times New Roman" panose="02020603050405020304" pitchFamily="18" charset="0"/>
                <a:sym typeface="Symbol" panose="05050102010706020507" pitchFamily="18" charset="2"/>
              </a:rPr>
              <a:t>/k not constant) is known as a dispersive medium and a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dispersion relation </a:t>
            </a:r>
            <a:r>
              <a:rPr lang="en-US" sz="2400" dirty="0">
                <a:latin typeface="Times New Roman" panose="02020603050405020304" pitchFamily="18" charset="0"/>
                <a:cs typeface="Times New Roman" panose="02020603050405020304" pitchFamily="18" charset="0"/>
                <a:sym typeface="Symbol" panose="05050102010706020507" pitchFamily="18" charset="2"/>
              </a:rPr>
              <a:t>expresses the variation of  as a function of k.</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leads to three possible changes with time of the group velocity profile relative to the phase velocity.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They include</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(1)  </a:t>
            </a:r>
            <a:r>
              <a:rPr lang="en-US" sz="2400" i="1" dirty="0">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g</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v</a:t>
            </a:r>
            <a:r>
              <a:rPr lang="en-US" sz="2400" i="1" baseline="-25000" dirty="0" err="1">
                <a:latin typeface="Times New Roman" panose="02020603050405020304" pitchFamily="18" charset="0"/>
                <a:cs typeface="Times New Roman" panose="02020603050405020304" pitchFamily="18" charset="0"/>
                <a:sym typeface="Symbol" panose="05050102010706020507" pitchFamily="18" charset="2"/>
              </a:rPr>
              <a:t>p</a:t>
            </a:r>
            <a:r>
              <a:rPr lang="en-US" sz="2400" dirty="0">
                <a:latin typeface="Times New Roman" panose="02020603050405020304" pitchFamily="18" charset="0"/>
                <a:cs typeface="Times New Roman" panose="02020603050405020304" pitchFamily="18" charset="0"/>
                <a:sym typeface="Symbol" panose="05050102010706020507" pitchFamily="18" charset="2"/>
              </a:rPr>
              <a:t> : a non-dispersive relation</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(2) </a:t>
            </a:r>
            <a:r>
              <a:rPr lang="en-US" sz="2400" i="1" dirty="0">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g</a:t>
            </a:r>
            <a:r>
              <a:rPr lang="en-US" sz="2400" dirty="0">
                <a:latin typeface="Times New Roman" panose="02020603050405020304" pitchFamily="18" charset="0"/>
                <a:cs typeface="Times New Roman" panose="02020603050405020304" pitchFamily="18" charset="0"/>
                <a:sym typeface="Symbol" panose="05050102010706020507" pitchFamily="18" charset="2"/>
              </a:rPr>
              <a:t> &lt;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v</a:t>
            </a:r>
            <a:r>
              <a:rPr lang="en-US" sz="2400" i="1" baseline="-25000" dirty="0" err="1">
                <a:latin typeface="Times New Roman" panose="02020603050405020304" pitchFamily="18" charset="0"/>
                <a:cs typeface="Times New Roman" panose="02020603050405020304" pitchFamily="18" charset="0"/>
                <a:sym typeface="Symbol" panose="05050102010706020507" pitchFamily="18" charset="2"/>
              </a:rPr>
              <a:t>p</a:t>
            </a:r>
            <a:r>
              <a:rPr lang="en-US" sz="2400" dirty="0">
                <a:latin typeface="Times New Roman" panose="02020603050405020304" pitchFamily="18" charset="0"/>
                <a:cs typeface="Times New Roman" panose="02020603050405020304" pitchFamily="18" charset="0"/>
                <a:sym typeface="Symbol" panose="05050102010706020507" pitchFamily="18" charset="2"/>
              </a:rPr>
              <a:t> : a normal dispersion relation</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(3) </a:t>
            </a:r>
            <a:r>
              <a:rPr lang="en-US" sz="2400" i="1" dirty="0">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g</a:t>
            </a:r>
            <a:r>
              <a:rPr lang="en-US" sz="2400" dirty="0">
                <a:latin typeface="Times New Roman" panose="02020603050405020304" pitchFamily="18" charset="0"/>
                <a:cs typeface="Times New Roman" panose="02020603050405020304" pitchFamily="18" charset="0"/>
                <a:sym typeface="Symbol" panose="05050102010706020507" pitchFamily="18" charset="2"/>
              </a:rPr>
              <a:t> &gt;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v</a:t>
            </a:r>
            <a:r>
              <a:rPr lang="en-US" sz="2400" i="1" baseline="-25000" dirty="0" err="1">
                <a:latin typeface="Times New Roman" panose="02020603050405020304" pitchFamily="18" charset="0"/>
                <a:cs typeface="Times New Roman" panose="02020603050405020304" pitchFamily="18" charset="0"/>
                <a:sym typeface="Symbol" panose="05050102010706020507" pitchFamily="18" charset="2"/>
              </a:rPr>
              <a:t>p</a:t>
            </a:r>
            <a:r>
              <a:rPr lang="en-US" sz="2400" dirty="0">
                <a:latin typeface="Times New Roman" panose="02020603050405020304" pitchFamily="18" charset="0"/>
                <a:cs typeface="Times New Roman" panose="02020603050405020304" pitchFamily="18" charset="0"/>
                <a:sym typeface="Symbol" panose="05050102010706020507" pitchFamily="18" charset="2"/>
              </a:rPr>
              <a:t> : an anomalous dispersion relation</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15</a:t>
            </a:fld>
            <a:endParaRPr lang="en-US"/>
          </a:p>
        </p:txBody>
      </p:sp>
      <p:pic>
        <p:nvPicPr>
          <p:cNvPr id="18434" name="Picture 2" descr="http://theory.ipp.ac.cn/~yj/figures/wave_packet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5717" y="3219351"/>
            <a:ext cx="333375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theory.ipp.ac.cn/~yj/figures/wave_packet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3219350"/>
            <a:ext cx="3333750" cy="2495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14493" y="5824604"/>
            <a:ext cx="4586833" cy="369332"/>
          </a:xfrm>
          <a:prstGeom prst="rect">
            <a:avLst/>
          </a:prstGeom>
        </p:spPr>
        <p:txBody>
          <a:bodyPr wrap="none">
            <a:spAutoFit/>
          </a:bodyPr>
          <a:lstStyle/>
          <a:p>
            <a:r>
              <a:rPr lang="en-US" dirty="0"/>
              <a:t>http://theory.ipp.ac.cn/~yj/free_software.html</a:t>
            </a:r>
          </a:p>
        </p:txBody>
      </p:sp>
    </p:spTree>
    <p:extLst>
      <p:ext uri="{BB962C8B-B14F-4D97-AF65-F5344CB8AC3E}">
        <p14:creationId xmlns:p14="http://schemas.microsoft.com/office/powerpoint/2010/main" val="187060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2A8F-68D6-49FF-98A4-162245FC19A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3</a:t>
            </a:r>
          </a:p>
        </p:txBody>
      </p:sp>
      <p:sp>
        <p:nvSpPr>
          <p:cNvPr id="3" name="Content Placeholder 2">
            <a:extLst>
              <a:ext uri="{FF2B5EF4-FFF2-40B4-BE49-F238E27FC236}">
                <a16:creationId xmlns:a16="http://schemas.microsoft.com/office/drawing/2014/main" id="{8C14C3E4-D869-4622-B6CD-6D232F2884D2}"/>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Draw a dispersion relation of  electromagnetic waves in vacuum.</a:t>
            </a:r>
          </a:p>
        </p:txBody>
      </p:sp>
      <p:sp>
        <p:nvSpPr>
          <p:cNvPr id="4" name="Slide Number Placeholder 3">
            <a:extLst>
              <a:ext uri="{FF2B5EF4-FFF2-40B4-BE49-F238E27FC236}">
                <a16:creationId xmlns:a16="http://schemas.microsoft.com/office/drawing/2014/main" id="{86743E24-D918-4186-8FF0-F0E0D146CB02}"/>
              </a:ext>
            </a:extLst>
          </p:cNvPr>
          <p:cNvSpPr>
            <a:spLocks noGrp="1"/>
          </p:cNvSpPr>
          <p:nvPr>
            <p:ph type="sldNum" sz="quarter" idx="12"/>
          </p:nvPr>
        </p:nvSpPr>
        <p:spPr/>
        <p:txBody>
          <a:bodyPr/>
          <a:lstStyle/>
          <a:p>
            <a:fld id="{061CFEB1-74F7-45A5-A566-20026EB2CC31}" type="slidenum">
              <a:rPr lang="en-US" smtClean="0"/>
              <a:t>16</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DE861A-9B8D-4504-9B9C-4637A700335B}"/>
                  </a:ext>
                </a:extLst>
              </p:cNvPr>
              <p:cNvSpPr txBox="1"/>
              <p:nvPr/>
            </p:nvSpPr>
            <p:spPr>
              <a:xfrm>
                <a:off x="1171254" y="2650733"/>
                <a:ext cx="10397447" cy="163121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Solution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dispersion relation represents the relation between </a:t>
                </a:r>
                <a:r>
                  <a:rPr lang="en-US" sz="2000" dirty="0">
                    <a:latin typeface="Times New Roman" panose="02020603050405020304" pitchFamily="18" charset="0"/>
                    <a:cs typeface="Times New Roman" panose="02020603050405020304" pitchFamily="18" charset="0"/>
                    <a:sym typeface="Symbol" panose="05050102010706020507" pitchFamily="18" charset="2"/>
                  </a:rPr>
                  <a:t> and k of waves.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Symbol" panose="05050102010706020507" pitchFamily="18" charset="2"/>
                  </a:rPr>
                  <a:t>For an electromagnetic wave : </a:t>
                </a:r>
                <a:r>
                  <a:rPr lang="en-US" sz="2000" i="1"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sym typeface="Symbol" panose="05050102010706020507" pitchFamily="18" charset="2"/>
                  </a:rPr>
                  <a:t> = </a:t>
                </a:r>
                <a:r>
                  <a:rPr lang="en-US" sz="2000" i="1" dirty="0">
                    <a:latin typeface="Times New Roman" panose="02020603050405020304" pitchFamily="18" charset="0"/>
                    <a:cs typeface="Times New Roman" panose="02020603050405020304" pitchFamily="18" charset="0"/>
                    <a:sym typeface="Symbol" panose="05050102010706020507" pitchFamily="18" charset="2"/>
                  </a:rPr>
                  <a:t>kc</a:t>
                </a:r>
                <a:r>
                  <a:rPr lang="en-US" sz="2000" dirty="0">
                    <a:latin typeface="Times New Roman" panose="02020603050405020304" pitchFamily="18" charset="0"/>
                    <a:cs typeface="Times New Roman" panose="02020603050405020304" pitchFamily="18" charset="0"/>
                    <a:sym typeface="Symbol" panose="05050102010706020507" pitchFamily="18" charset="2"/>
                  </a:rPr>
                  <a:t>; where </a:t>
                </a:r>
                <a:r>
                  <a:rPr lang="en-US" sz="2000" i="1" dirty="0">
                    <a:latin typeface="Times New Roman" panose="02020603050405020304" pitchFamily="18" charset="0"/>
                    <a:cs typeface="Times New Roman" panose="02020603050405020304" pitchFamily="18" charset="0"/>
                    <a:sym typeface="Symbol" panose="05050102010706020507" pitchFamily="18" charset="2"/>
                  </a:rPr>
                  <a:t>c</a:t>
                </a:r>
                <a:r>
                  <a:rPr lang="en-US" sz="2000" dirty="0">
                    <a:latin typeface="Times New Roman" panose="02020603050405020304" pitchFamily="18" charset="0"/>
                    <a:cs typeface="Times New Roman" panose="02020603050405020304" pitchFamily="18" charset="0"/>
                    <a:sym typeface="Symbol" panose="05050102010706020507" pitchFamily="18" charset="2"/>
                  </a:rPr>
                  <a:t> = is the speed of light in vacuum.</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Symbol" panose="05050102010706020507" pitchFamily="18" charset="2"/>
                  </a:rPr>
                  <a:t>This give </a:t>
                </a:r>
                <a14:m>
                  <m:oMath xmlns:m="http://schemas.openxmlformats.org/officeDocument/2006/math">
                    <m:f>
                      <m:fPr>
                        <m:type m:val="skw"/>
                        <m:ctrlPr>
                          <a:rPr lang="en-US" sz="2000" i="1" smtClean="0">
                            <a:latin typeface="Cambria Math" panose="02040503050406030204" pitchFamily="18" charset="0"/>
                            <a:sym typeface="Symbol" panose="05050102010706020507" pitchFamily="18" charset="2"/>
                          </a:rPr>
                        </m:ctrlPr>
                      </m:fPr>
                      <m:num>
                        <m:r>
                          <a:rPr lang="en-US" sz="2000" b="0" i="1" smtClean="0">
                            <a:latin typeface="Cambria Math" panose="02040503050406030204" pitchFamily="18" charset="0"/>
                            <a:sym typeface="Symbol" panose="05050102010706020507" pitchFamily="18" charset="2"/>
                          </a:rPr>
                          <m:t>𝑑</m:t>
                        </m:r>
                        <m:r>
                          <a:rPr lang="en-US" sz="2000" b="0" i="1" smtClean="0">
                            <a:latin typeface="Cambria Math" panose="02040503050406030204" pitchFamily="18" charset="0"/>
                            <a:ea typeface="Cambria Math" panose="02040503050406030204" pitchFamily="18" charset="0"/>
                            <a:sym typeface="Symbol" panose="05050102010706020507" pitchFamily="18" charset="2"/>
                          </a:rPr>
                          <m:t>𝜔</m:t>
                        </m:r>
                      </m:num>
                      <m:den>
                        <m:r>
                          <a:rPr lang="en-US" sz="2000" b="0" i="1" smtClean="0">
                            <a:latin typeface="Cambria Math" panose="02040503050406030204" pitchFamily="18" charset="0"/>
                            <a:sym typeface="Symbol" panose="05050102010706020507" pitchFamily="18" charset="2"/>
                          </a:rPr>
                          <m:t>𝑑𝑘</m:t>
                        </m:r>
                      </m:den>
                    </m:f>
                    <m:r>
                      <a:rPr lang="en-US" sz="2000" b="0" i="1" smtClean="0">
                        <a:latin typeface="Cambria Math" panose="02040503050406030204" pitchFamily="18" charset="0"/>
                        <a:sym typeface="Symbol" panose="05050102010706020507" pitchFamily="18" charset="2"/>
                      </a:rPr>
                      <m:t>=</m:t>
                    </m:r>
                    <m:r>
                      <a:rPr lang="en-US" sz="2000" b="0" i="1" smtClean="0">
                        <a:latin typeface="Cambria Math" panose="02040503050406030204" pitchFamily="18" charset="0"/>
                        <a:sym typeface="Symbol" panose="05050102010706020507" pitchFamily="18" charset="2"/>
                      </a:rPr>
                      <m:t>𝑐</m:t>
                    </m:r>
                  </m:oMath>
                </a14:m>
                <a:r>
                  <a:rPr lang="en-US" sz="2000" dirty="0">
                    <a:latin typeface="Times New Roman" panose="02020603050405020304" pitchFamily="18" charset="0"/>
                    <a:cs typeface="Times New Roman" panose="02020603050405020304" pitchFamily="18" charset="0"/>
                  </a:rPr>
                  <a:t> which is constant. This suggests the following graphical representation of the dispersion relation.</a:t>
                </a:r>
              </a:p>
            </p:txBody>
          </p:sp>
        </mc:Choice>
        <mc:Fallback xmlns="">
          <p:sp>
            <p:nvSpPr>
              <p:cNvPr id="5" name="TextBox 4">
                <a:extLst>
                  <a:ext uri="{FF2B5EF4-FFF2-40B4-BE49-F238E27FC236}">
                    <a16:creationId xmlns:a16="http://schemas.microsoft.com/office/drawing/2014/main" id="{B6DE861A-9B8D-4504-9B9C-4637A700335B}"/>
                  </a:ext>
                </a:extLst>
              </p:cNvPr>
              <p:cNvSpPr txBox="1">
                <a:spLocks noRot="1" noChangeAspect="1" noMove="1" noResize="1" noEditPoints="1" noAdjustHandles="1" noChangeArrowheads="1" noChangeShapeType="1" noTextEdit="1"/>
              </p:cNvSpPr>
              <p:nvPr/>
            </p:nvSpPr>
            <p:spPr>
              <a:xfrm>
                <a:off x="1171254" y="2650733"/>
                <a:ext cx="10397447" cy="1631216"/>
              </a:xfrm>
              <a:prstGeom prst="rect">
                <a:avLst/>
              </a:prstGeom>
              <a:blipFill>
                <a:blip r:embed="rId2"/>
                <a:stretch>
                  <a:fillRect l="-586" t="-2247" b="-25094"/>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89F7345F-DDBC-4B18-9143-4718CE2DA539}"/>
              </a:ext>
            </a:extLst>
          </p:cNvPr>
          <p:cNvGrpSpPr/>
          <p:nvPr/>
        </p:nvGrpSpPr>
        <p:grpSpPr>
          <a:xfrm>
            <a:off x="4621317" y="4438813"/>
            <a:ext cx="2694910" cy="1839376"/>
            <a:chOff x="4436382" y="4396958"/>
            <a:chExt cx="2694910" cy="1839376"/>
          </a:xfrm>
        </p:grpSpPr>
        <p:cxnSp>
          <p:nvCxnSpPr>
            <p:cNvPr id="7" name="Straight Arrow Connector 6">
              <a:extLst>
                <a:ext uri="{FF2B5EF4-FFF2-40B4-BE49-F238E27FC236}">
                  <a16:creationId xmlns:a16="http://schemas.microsoft.com/office/drawing/2014/main" id="{69CB0FFA-E535-41E8-9F38-E33909723BF5}"/>
                </a:ext>
              </a:extLst>
            </p:cNvPr>
            <p:cNvCxnSpPr>
              <a:cxnSpLocks/>
            </p:cNvCxnSpPr>
            <p:nvPr/>
          </p:nvCxnSpPr>
          <p:spPr>
            <a:xfrm>
              <a:off x="4869951" y="5977468"/>
              <a:ext cx="18698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35932E0E-F050-42CB-AACE-76541EE9AE22}"/>
                </a:ext>
              </a:extLst>
            </p:cNvPr>
            <p:cNvCxnSpPr/>
            <p:nvPr/>
          </p:nvCxnSpPr>
          <p:spPr>
            <a:xfrm flipV="1">
              <a:off x="4869951" y="4500081"/>
              <a:ext cx="0" cy="1477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2CEB5D2-9AA2-4052-937C-5A34AE9A96A3}"/>
                </a:ext>
              </a:extLst>
            </p:cNvPr>
            <p:cNvCxnSpPr/>
            <p:nvPr/>
          </p:nvCxnSpPr>
          <p:spPr>
            <a:xfrm flipV="1">
              <a:off x="4869951" y="4839128"/>
              <a:ext cx="1489752" cy="113834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B3ED9D8-9A95-4BDF-B853-FD3CD5832ED5}"/>
                </a:ext>
              </a:extLst>
            </p:cNvPr>
            <p:cNvSpPr txBox="1"/>
            <p:nvPr/>
          </p:nvSpPr>
          <p:spPr>
            <a:xfrm>
              <a:off x="6761422" y="5867002"/>
              <a:ext cx="36987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k</a:t>
              </a:r>
            </a:p>
          </p:txBody>
        </p:sp>
        <p:sp>
          <p:nvSpPr>
            <p:cNvPr id="14" name="TextBox 13">
              <a:extLst>
                <a:ext uri="{FF2B5EF4-FFF2-40B4-BE49-F238E27FC236}">
                  <a16:creationId xmlns:a16="http://schemas.microsoft.com/office/drawing/2014/main" id="{C1CEBD7E-B86C-46FF-9AD9-5C13558F5B70}"/>
                </a:ext>
              </a:extLst>
            </p:cNvPr>
            <p:cNvSpPr txBox="1"/>
            <p:nvPr/>
          </p:nvSpPr>
          <p:spPr>
            <a:xfrm>
              <a:off x="4436382" y="4396958"/>
              <a:ext cx="36987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sym typeface="Symbol" panose="05050102010706020507" pitchFamily="18" charset="2"/>
                </a:rPr>
                <a:t></a:t>
              </a:r>
              <a:endParaRPr lang="en-US" i="1" dirty="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9EF66FCE-4174-452C-8012-7AE10B75ED03}"/>
              </a:ext>
            </a:extLst>
          </p:cNvPr>
          <p:cNvSpPr/>
          <p:nvPr/>
        </p:nvSpPr>
        <p:spPr>
          <a:xfrm>
            <a:off x="804466" y="2625085"/>
            <a:ext cx="10644027" cy="362745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11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Illustration of dispersion relation</a:t>
            </a:r>
          </a:p>
        </p:txBody>
      </p:sp>
      <p:sp>
        <p:nvSpPr>
          <p:cNvPr id="3" name="Content Placeholder 2"/>
          <p:cNvSpPr>
            <a:spLocks noGrp="1"/>
          </p:cNvSpPr>
          <p:nvPr>
            <p:ph idx="1"/>
          </p:nvPr>
        </p:nvSpPr>
        <p:spPr>
          <a:xfrm>
            <a:off x="6548284" y="1845734"/>
            <a:ext cx="4607396"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kv</a:t>
            </a:r>
            <a:r>
              <a:rPr lang="en-US" sz="2400" i="1" dirty="0">
                <a:latin typeface="Times New Roman" panose="02020603050405020304" pitchFamily="18" charset="0"/>
                <a:cs typeface="Times New Roman" panose="02020603050405020304" pitchFamily="18" charset="0"/>
                <a:sym typeface="Symbol" panose="05050102010706020507" pitchFamily="18" charset="2"/>
              </a:rPr>
              <a:t>; v = phase velocity</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17</a:t>
            </a:fld>
            <a:endParaRPr lang="en-US"/>
          </a:p>
        </p:txBody>
      </p:sp>
      <p:pic>
        <p:nvPicPr>
          <p:cNvPr id="5" name="Picture 4"/>
          <p:cNvPicPr>
            <a:picLocks noChangeAspect="1"/>
          </p:cNvPicPr>
          <p:nvPr/>
        </p:nvPicPr>
        <p:blipFill>
          <a:blip r:embed="rId4"/>
          <a:stretch>
            <a:fillRect/>
          </a:stretch>
        </p:blipFill>
        <p:spPr>
          <a:xfrm>
            <a:off x="61390" y="1956570"/>
            <a:ext cx="6065090" cy="380168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38933074"/>
              </p:ext>
            </p:extLst>
          </p:nvPr>
        </p:nvGraphicFramePr>
        <p:xfrm>
          <a:off x="6755662" y="2527760"/>
          <a:ext cx="3941485" cy="1764021"/>
        </p:xfrm>
        <a:graphic>
          <a:graphicData uri="http://schemas.openxmlformats.org/presentationml/2006/ole">
            <mc:AlternateContent xmlns:mc="http://schemas.openxmlformats.org/markup-compatibility/2006">
              <mc:Choice xmlns:v="urn:schemas-microsoft-com:vml" Requires="v">
                <p:oleObj spid="_x0000_s19681" name="Equation" r:id="rId5" imgW="1815840" imgH="812520" progId="Equation.DSMT4">
                  <p:embed/>
                </p:oleObj>
              </mc:Choice>
              <mc:Fallback>
                <p:oleObj name="Equation" r:id="rId5" imgW="1815840" imgH="812520" progId="Equation.DSMT4">
                  <p:embed/>
                  <p:pic>
                    <p:nvPicPr>
                      <p:cNvPr id="0" name=""/>
                      <p:cNvPicPr/>
                      <p:nvPr/>
                    </p:nvPicPr>
                    <p:blipFill>
                      <a:blip r:embed="rId6"/>
                      <a:stretch>
                        <a:fillRect/>
                      </a:stretch>
                    </p:blipFill>
                    <p:spPr>
                      <a:xfrm>
                        <a:off x="6755662" y="2527760"/>
                        <a:ext cx="3941485" cy="1764021"/>
                      </a:xfrm>
                      <a:prstGeom prst="rect">
                        <a:avLst/>
                      </a:prstGeom>
                    </p:spPr>
                  </p:pic>
                </p:oleObj>
              </mc:Fallback>
            </mc:AlternateContent>
          </a:graphicData>
        </a:graphic>
      </p:graphicFrame>
      <p:sp>
        <p:nvSpPr>
          <p:cNvPr id="11" name="Rectangle 10"/>
          <p:cNvSpPr/>
          <p:nvPr/>
        </p:nvSpPr>
        <p:spPr>
          <a:xfrm>
            <a:off x="7793502" y="3409770"/>
            <a:ext cx="576775" cy="8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495692" y="4050477"/>
            <a:ext cx="1716791" cy="923330"/>
          </a:xfrm>
          <a:prstGeom prst="rect">
            <a:avLst/>
          </a:prstGeom>
          <a:noFill/>
          <a:ln w="28575">
            <a:solidFill>
              <a:srgbClr val="FF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This term can be either positive or negative.</a:t>
            </a:r>
          </a:p>
        </p:txBody>
      </p:sp>
      <p:cxnSp>
        <p:nvCxnSpPr>
          <p:cNvPr id="14" name="Elbow Connector 13"/>
          <p:cNvCxnSpPr/>
          <p:nvPr/>
        </p:nvCxnSpPr>
        <p:spPr>
          <a:xfrm rot="10800000">
            <a:off x="8430732" y="3857414"/>
            <a:ext cx="1064960" cy="42184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57850" y="5342759"/>
            <a:ext cx="6343650" cy="830997"/>
          </a:xfrm>
          <a:prstGeom prst="rect">
            <a:avLst/>
          </a:prstGeom>
          <a:noFill/>
          <a:ln>
            <a:solidFill>
              <a:schemeClr val="tx1"/>
            </a:solidFill>
            <a:prstDash val="dash"/>
          </a:ln>
        </p:spPr>
        <p:txBody>
          <a:bodyPr wrap="square" rtlCol="0">
            <a:spAutoFit/>
          </a:bodyPr>
          <a:lstStyle/>
          <a:p>
            <a:pPr marL="285750" indent="-285750">
              <a:buFont typeface="Symbol" panose="05050102010706020507" pitchFamily="18" charset="2"/>
              <a:buChar char="l"/>
            </a:pP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v     : v</a:t>
            </a:r>
            <a:r>
              <a:rPr 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&lt; v (normal dispersion)</a:t>
            </a:r>
          </a:p>
          <a:p>
            <a:pPr marL="285750" indent="-285750">
              <a:buFont typeface="Symbol" panose="05050102010706020507" pitchFamily="18" charset="2"/>
              <a:buChar char="l"/>
            </a:pP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v     : v</a:t>
            </a:r>
            <a:r>
              <a:rPr 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&gt; v  (anomalous dispersion)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9E49D3-41DC-4F71-A833-5D82C2AC8AF8}"/>
              </a:ext>
            </a:extLst>
          </p:cNvPr>
          <p:cNvSpPr txBox="1"/>
          <p:nvPr/>
        </p:nvSpPr>
        <p:spPr>
          <a:xfrm>
            <a:off x="3271775" y="4531396"/>
            <a:ext cx="3166809"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 Slope of dispersion relation</a:t>
            </a:r>
          </a:p>
        </p:txBody>
      </p:sp>
    </p:spTree>
    <p:extLst>
      <p:ext uri="{BB962C8B-B14F-4D97-AF65-F5344CB8AC3E}">
        <p14:creationId xmlns:p14="http://schemas.microsoft.com/office/powerpoint/2010/main" val="319439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The dependence of refractive index to wavelength for various glasses</a:t>
            </a:r>
          </a:p>
        </p:txBody>
      </p:sp>
      <p:sp>
        <p:nvSpPr>
          <p:cNvPr id="3" name="Content Placeholder 2"/>
          <p:cNvSpPr>
            <a:spLocks noGrp="1"/>
          </p:cNvSpPr>
          <p:nvPr>
            <p:ph idx="1"/>
          </p:nvPr>
        </p:nvSpPr>
        <p:spPr>
          <a:xfrm>
            <a:off x="6400800" y="1845734"/>
            <a:ext cx="4754880" cy="4023360"/>
          </a:xfrm>
        </p:spPr>
        <p:txBody>
          <a:bodyPr>
            <a:normAutofit/>
          </a:bodyPr>
          <a:lstStyle/>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sym typeface="Symbol" panose="05050102010706020507" pitchFamily="18" charset="2"/>
              </a:rPr>
              <a:t>Are these various types of glasses non dispersive, normal dispersive or anomalous dispersive?</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18</a:t>
            </a:fld>
            <a:endParaRPr lang="en-US"/>
          </a:p>
        </p:txBody>
      </p:sp>
      <p:pic>
        <p:nvPicPr>
          <p:cNvPr id="5" name="Picture 4"/>
          <p:cNvPicPr>
            <a:picLocks noChangeAspect="1"/>
          </p:cNvPicPr>
          <p:nvPr/>
        </p:nvPicPr>
        <p:blipFill>
          <a:blip r:embed="rId3"/>
          <a:stretch>
            <a:fillRect/>
          </a:stretch>
        </p:blipFill>
        <p:spPr>
          <a:xfrm>
            <a:off x="759656" y="1845734"/>
            <a:ext cx="4933414" cy="4131734"/>
          </a:xfrm>
          <a:prstGeom prst="rect">
            <a:avLst/>
          </a:prstGeom>
        </p:spPr>
      </p:pic>
      <p:sp>
        <p:nvSpPr>
          <p:cNvPr id="6" name="Rectangle 5"/>
          <p:cNvSpPr/>
          <p:nvPr/>
        </p:nvSpPr>
        <p:spPr>
          <a:xfrm>
            <a:off x="3094892" y="6455578"/>
            <a:ext cx="7188591" cy="369332"/>
          </a:xfrm>
          <a:prstGeom prst="rect">
            <a:avLst/>
          </a:prstGeom>
        </p:spPr>
        <p:txBody>
          <a:bodyPr wrap="square">
            <a:spAutoFit/>
          </a:bodyPr>
          <a:lstStyle/>
          <a:p>
            <a:r>
              <a:rPr lang="en-US" dirty="0"/>
              <a:t>http://microscopy.berkeley.edu/courses/tlm/optics/chromatic.html</a:t>
            </a:r>
          </a:p>
        </p:txBody>
      </p:sp>
      <p:sp>
        <p:nvSpPr>
          <p:cNvPr id="7" name="TextBox 6"/>
          <p:cNvSpPr txBox="1"/>
          <p:nvPr/>
        </p:nvSpPr>
        <p:spPr>
          <a:xfrm>
            <a:off x="6400800" y="3699803"/>
            <a:ext cx="5275385" cy="2031325"/>
          </a:xfrm>
          <a:prstGeom prst="rect">
            <a:avLst/>
          </a:prstGeom>
          <a:noFill/>
        </p:spPr>
        <p:txBody>
          <a:bodyPr wrap="square" rtlCol="0">
            <a:spAutoFit/>
          </a:bodyPr>
          <a:lstStyle/>
          <a:p>
            <a:r>
              <a:rPr lang="en-US" b="1" dirty="0">
                <a:solidFill>
                  <a:srgbClr val="FF0000"/>
                </a:solidFill>
              </a:rPr>
              <a:t>These are dispersive media because the phase velocity of each wavelength is not equal. This can be seen from the wavelength dependent refractive index.</a:t>
            </a:r>
          </a:p>
          <a:p>
            <a:r>
              <a:rPr lang="en-US" b="1" dirty="0">
                <a:solidFill>
                  <a:srgbClr val="FF0000"/>
                </a:solidFill>
              </a:rPr>
              <a:t>Also, longer wavelengths move faster than shorter wavelength. This dispersive medium is categorized as the normal dispersive medium.</a:t>
            </a:r>
          </a:p>
        </p:txBody>
      </p:sp>
      <p:sp>
        <p:nvSpPr>
          <p:cNvPr id="8" name="Rectangle 7"/>
          <p:cNvSpPr/>
          <p:nvPr/>
        </p:nvSpPr>
        <p:spPr>
          <a:xfrm>
            <a:off x="6400800" y="3699803"/>
            <a:ext cx="5598942" cy="203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9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4</a:t>
            </a:r>
          </a:p>
        </p:txBody>
      </p:sp>
      <p:sp>
        <p:nvSpPr>
          <p:cNvPr id="3" name="Content Placeholder 2"/>
          <p:cNvSpPr>
            <a:spLocks noGrp="1"/>
          </p:cNvSpPr>
          <p:nvPr>
            <p:ph idx="1"/>
          </p:nvPr>
        </p:nvSpPr>
        <p:spPr>
          <a:xfrm>
            <a:off x="371475" y="1845734"/>
            <a:ext cx="11301413"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was found previously that the relative permittivity of an ionized gas is given by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indicates that the relative permittivity is a function  of frequency.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Show that the dispersion relation is given as</a:t>
            </a:r>
          </a:p>
        </p:txBody>
      </p:sp>
      <p:sp>
        <p:nvSpPr>
          <p:cNvPr id="4" name="Slide Number Placeholder 3"/>
          <p:cNvSpPr>
            <a:spLocks noGrp="1"/>
          </p:cNvSpPr>
          <p:nvPr>
            <p:ph type="sldNum" sz="quarter" idx="12"/>
          </p:nvPr>
        </p:nvSpPr>
        <p:spPr/>
        <p:txBody>
          <a:bodyPr/>
          <a:lstStyle/>
          <a:p>
            <a:fld id="{061CFEB1-74F7-45A5-A566-20026EB2CC31}" type="slidenum">
              <a:rPr lang="en-US" smtClean="0"/>
              <a:t>19</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3210371" y="2401888"/>
                <a:ext cx="5270584" cy="812800"/>
              </a:xfrm>
              <a:prstGeom prst="rect">
                <a:avLst/>
              </a:prstGeom>
            </p:spPr>
            <p:txBody>
              <a:bodyPr>
                <a:normAutofit/>
              </a:bodyPr>
              <a:lstStyle/>
              <a:p>
                <a14:m>
                  <m:oMath xmlns:m="http://schemas.openxmlformats.org/officeDocument/2006/math">
                    <m:sSub>
                      <m:sSubPr>
                        <m:ctrlPr>
                          <a:rPr lang="en-US" sz="2100" i="1" smtClean="0">
                            <a:solidFill>
                              <a:srgbClr val="000000"/>
                            </a:solidFill>
                            <a:latin typeface="Cambria Math" panose="02040503050406030204" pitchFamily="18" charset="0"/>
                          </a:rPr>
                        </m:ctrlPr>
                      </m:sSubPr>
                      <m:e>
                        <m:r>
                          <a:rPr lang="en-US" sz="2100" i="1">
                            <a:solidFill>
                              <a:srgbClr val="000000"/>
                            </a:solidFill>
                            <a:latin typeface="Cambria Math" panose="02040503050406030204" pitchFamily="18" charset="0"/>
                          </a:rPr>
                          <m:t>𝜀</m:t>
                        </m:r>
                      </m:e>
                      <m:sub>
                        <m:r>
                          <a:rPr lang="en-US" sz="2100" i="1">
                            <a:solidFill>
                              <a:srgbClr val="000000"/>
                            </a:solidFill>
                            <a:latin typeface="Cambria Math" panose="02040503050406030204" pitchFamily="18" charset="0"/>
                          </a:rPr>
                          <m:t>𝑟</m:t>
                        </m:r>
                      </m:sub>
                    </m:sSub>
                    <m:r>
                      <a:rPr lang="en-US" sz="2100" i="1">
                        <a:solidFill>
                          <a:srgbClr val="000000"/>
                        </a:solidFill>
                        <a:latin typeface="Cambria Math" panose="02040503050406030204" pitchFamily="18" charset="0"/>
                      </a:rPr>
                      <m:t>=</m:t>
                    </m:r>
                    <m:f>
                      <m:fPr>
                        <m:ctrlPr>
                          <a:rPr lang="en-US" sz="2100" i="1">
                            <a:solidFill>
                              <a:srgbClr val="000000"/>
                            </a:solidFill>
                            <a:latin typeface="Cambria Math" panose="02040503050406030204" pitchFamily="18" charset="0"/>
                          </a:rPr>
                        </m:ctrlPr>
                      </m:fPr>
                      <m:num>
                        <m:sSup>
                          <m:sSupPr>
                            <m:ctrlPr>
                              <a:rPr lang="en-US" sz="2100" i="1">
                                <a:solidFill>
                                  <a:srgbClr val="000000"/>
                                </a:solidFill>
                                <a:latin typeface="Cambria Math" panose="02040503050406030204" pitchFamily="18" charset="0"/>
                              </a:rPr>
                            </m:ctrlPr>
                          </m:sSupPr>
                          <m:e>
                            <m:r>
                              <a:rPr lang="en-US" sz="2100" i="1">
                                <a:solidFill>
                                  <a:srgbClr val="000000"/>
                                </a:solidFill>
                                <a:latin typeface="Cambria Math" panose="02040503050406030204" pitchFamily="18" charset="0"/>
                              </a:rPr>
                              <m:t>𝑐</m:t>
                            </m:r>
                          </m:e>
                          <m:sup>
                            <m:r>
                              <a:rPr lang="en-US" sz="2100" i="1">
                                <a:solidFill>
                                  <a:srgbClr val="000000"/>
                                </a:solidFill>
                                <a:latin typeface="Cambria Math" panose="02040503050406030204" pitchFamily="18" charset="0"/>
                              </a:rPr>
                              <m:t>2</m:t>
                            </m:r>
                          </m:sup>
                        </m:sSup>
                      </m:num>
                      <m:den>
                        <m:sSup>
                          <m:sSupPr>
                            <m:ctrlPr>
                              <a:rPr lang="en-US" sz="2100" i="1">
                                <a:solidFill>
                                  <a:srgbClr val="000000"/>
                                </a:solidFill>
                                <a:latin typeface="Cambria Math" panose="02040503050406030204" pitchFamily="18" charset="0"/>
                              </a:rPr>
                            </m:ctrlPr>
                          </m:sSupPr>
                          <m:e>
                            <m:r>
                              <a:rPr lang="en-US" sz="2100" i="1">
                                <a:solidFill>
                                  <a:srgbClr val="000000"/>
                                </a:solidFill>
                                <a:latin typeface="Cambria Math" panose="02040503050406030204" pitchFamily="18" charset="0"/>
                              </a:rPr>
                              <m:t>𝑣</m:t>
                            </m:r>
                          </m:e>
                          <m:sup>
                            <m:r>
                              <a:rPr lang="en-US" sz="2100" i="1">
                                <a:solidFill>
                                  <a:srgbClr val="000000"/>
                                </a:solidFill>
                                <a:latin typeface="Cambria Math" panose="02040503050406030204" pitchFamily="18" charset="0"/>
                              </a:rPr>
                              <m:t>2</m:t>
                            </m:r>
                          </m:sup>
                        </m:sSup>
                      </m:den>
                    </m:f>
                    <m:r>
                      <a:rPr lang="en-US" sz="2100" i="1">
                        <a:solidFill>
                          <a:srgbClr val="000000"/>
                        </a:solidFill>
                        <a:latin typeface="Cambria Math" panose="02040503050406030204" pitchFamily="18" charset="0"/>
                      </a:rPr>
                      <m:t>=1−</m:t>
                    </m:r>
                    <m:sSup>
                      <m:sSupPr>
                        <m:ctrlPr>
                          <a:rPr lang="en-US" sz="2100" i="1">
                            <a:solidFill>
                              <a:srgbClr val="000000"/>
                            </a:solidFill>
                            <a:latin typeface="Cambria Math" panose="02040503050406030204" pitchFamily="18" charset="0"/>
                          </a:rPr>
                        </m:ctrlPr>
                      </m:sSupPr>
                      <m:e>
                        <m:d>
                          <m:dPr>
                            <m:ctrlPr>
                              <a:rPr lang="en-US" sz="2100" i="1">
                                <a:solidFill>
                                  <a:srgbClr val="000000"/>
                                </a:solidFill>
                                <a:latin typeface="Cambria Math" panose="02040503050406030204" pitchFamily="18" charset="0"/>
                              </a:rPr>
                            </m:ctrlPr>
                          </m:dPr>
                          <m:e>
                            <m:f>
                              <m:fPr>
                                <m:ctrlPr>
                                  <a:rPr lang="en-US" sz="2100" i="1">
                                    <a:solidFill>
                                      <a:srgbClr val="000000"/>
                                    </a:solidFill>
                                    <a:latin typeface="Cambria Math" panose="02040503050406030204" pitchFamily="18" charset="0"/>
                                  </a:rPr>
                                </m:ctrlPr>
                              </m:fPr>
                              <m:num>
                                <m:sSub>
                                  <m:sSubPr>
                                    <m:ctrlPr>
                                      <a:rPr lang="en-US" sz="2100" i="1">
                                        <a:solidFill>
                                          <a:srgbClr val="000000"/>
                                        </a:solidFill>
                                        <a:latin typeface="Cambria Math" panose="02040503050406030204" pitchFamily="18" charset="0"/>
                                      </a:rPr>
                                    </m:ctrlPr>
                                  </m:sSubPr>
                                  <m:e>
                                    <m:r>
                                      <a:rPr lang="en-US" sz="2100" i="1">
                                        <a:solidFill>
                                          <a:srgbClr val="000000"/>
                                        </a:solidFill>
                                        <a:latin typeface="Cambria Math" panose="02040503050406030204" pitchFamily="18" charset="0"/>
                                      </a:rPr>
                                      <m:t>𝜔</m:t>
                                    </m:r>
                                  </m:e>
                                  <m:sub>
                                    <m:r>
                                      <a:rPr lang="en-US" sz="2100" b="0" i="1" smtClean="0">
                                        <a:solidFill>
                                          <a:srgbClr val="000000"/>
                                        </a:solidFill>
                                        <a:latin typeface="Cambria Math" panose="02040503050406030204" pitchFamily="18" charset="0"/>
                                      </a:rPr>
                                      <m:t>𝑝</m:t>
                                    </m:r>
                                  </m:sub>
                                </m:sSub>
                              </m:num>
                              <m:den>
                                <m:r>
                                  <a:rPr lang="en-US" sz="2100" i="1">
                                    <a:solidFill>
                                      <a:srgbClr val="000000"/>
                                    </a:solidFill>
                                    <a:latin typeface="Cambria Math" panose="02040503050406030204" pitchFamily="18" charset="0"/>
                                  </a:rPr>
                                  <m:t>𝜔</m:t>
                                </m:r>
                              </m:den>
                            </m:f>
                          </m:e>
                        </m:d>
                      </m:e>
                      <m:sup>
                        <m:r>
                          <a:rPr lang="en-US" sz="2100" i="1">
                            <a:solidFill>
                              <a:srgbClr val="000000"/>
                            </a:solidFill>
                            <a:latin typeface="Cambria Math" panose="02040503050406030204" pitchFamily="18" charset="0"/>
                          </a:rPr>
                          <m:t>2</m:t>
                        </m:r>
                      </m:sup>
                    </m:sSup>
                  </m:oMath>
                </a14:m>
                <a:r>
                  <a:rPr lang="en-US" dirty="0"/>
                  <a:t>;</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𝜔</m:t>
                        </m:r>
                      </m:e>
                      <m:sub>
                        <m:r>
                          <a:rPr lang="en-US" b="0" i="1" dirty="0" smtClean="0">
                            <a:latin typeface="Cambria Math" panose="02040503050406030204" pitchFamily="18" charset="0"/>
                          </a:rPr>
                          <m:t>𝑝</m:t>
                        </m:r>
                      </m:sub>
                    </m:sSub>
                    <m:r>
                      <a:rPr lang="en-US" b="0" i="1" dirty="0" smtClean="0">
                        <a:latin typeface="Cambria Math" panose="02040503050406030204" pitchFamily="18" charset="0"/>
                      </a:rPr>
                      <m:t>=</m:t>
                    </m:r>
                    <m:r>
                      <a:rPr lang="en-US" b="0" i="1" dirty="0" smtClean="0">
                        <a:latin typeface="Cambria Math" panose="02040503050406030204" pitchFamily="18" charset="0"/>
                      </a:rPr>
                      <m:t>𝑝𝑙𝑎𝑠𝑚𝑎</m:t>
                    </m:r>
                    <m:r>
                      <a:rPr lang="en-US" b="0" i="1" dirty="0" smtClean="0">
                        <a:latin typeface="Cambria Math" panose="02040503050406030204" pitchFamily="18" charset="0"/>
                      </a:rPr>
                      <m:t> </m:t>
                    </m:r>
                    <m:r>
                      <a:rPr lang="en-US" b="0" i="1" dirty="0" smtClean="0">
                        <a:latin typeface="Cambria Math" panose="02040503050406030204" pitchFamily="18" charset="0"/>
                      </a:rPr>
                      <m:t>𝑓𝑟𝑒𝑞𝑢𝑒𝑛𝑐𝑦</m:t>
                    </m:r>
                  </m:oMath>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3210371" y="2401888"/>
                <a:ext cx="5270584" cy="8128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5"/>
              <p:cNvSpPr txBox="1"/>
              <p:nvPr/>
            </p:nvSpPr>
            <p:spPr>
              <a:xfrm>
                <a:off x="6379242" y="3856054"/>
                <a:ext cx="2752725" cy="5699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𝜔</m:t>
                          </m:r>
                        </m:e>
                        <m:sub>
                          <m:r>
                            <a:rPr lang="en-US" b="0" i="1" smtClean="0">
                              <a:solidFill>
                                <a:srgbClr val="000000"/>
                              </a:solidFill>
                              <a:latin typeface="Cambria Math" panose="02040503050406030204" pitchFamily="18" charset="0"/>
                            </a:rPr>
                            <m:t>𝑝</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𝑐</m:t>
                          </m:r>
                        </m:e>
                        <m:sup>
                          <m:r>
                            <a:rPr lang="en-US" i="1">
                              <a:solidFill>
                                <a:srgbClr val="000000"/>
                              </a:solidFill>
                              <a:latin typeface="Cambria Math" panose="02040503050406030204" pitchFamily="18" charset="0"/>
                            </a:rPr>
                            <m:t>2</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𝑘</m:t>
                          </m:r>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6379242" y="3856054"/>
                <a:ext cx="2752725" cy="5699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9347DF-061F-4E2B-BC62-5B9147769D72}"/>
                  </a:ext>
                </a:extLst>
              </p:cNvPr>
              <p:cNvSpPr txBox="1"/>
              <p:nvPr/>
            </p:nvSpPr>
            <p:spPr>
              <a:xfrm>
                <a:off x="517358" y="4559968"/>
                <a:ext cx="10287000" cy="1229311"/>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Solution</a:t>
                </a:r>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can be done simply by substituting </a:t>
                </a:r>
                <a14:m>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m:t>
                    </m:r>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𝜔</m:t>
                        </m:r>
                      </m:num>
                      <m:den>
                        <m:r>
                          <a:rPr lang="en-US" sz="2000" b="0" i="1" smtClean="0">
                            <a:latin typeface="Cambria Math" panose="02040503050406030204" pitchFamily="18" charset="0"/>
                          </a:rPr>
                          <m:t>𝑘</m:t>
                        </m:r>
                        <m:r>
                          <a:rPr lang="en-US" sz="2000" b="0" i="1" smtClean="0">
                            <a:latin typeface="Cambria Math" panose="02040503050406030204" pitchFamily="18" charset="0"/>
                          </a:rPr>
                          <m:t>.</m:t>
                        </m:r>
                      </m:den>
                    </m:f>
                  </m:oMath>
                </a14:m>
                <a:r>
                  <a:rPr lang="en-US" sz="2000" dirty="0">
                    <a:latin typeface="Times New Roman" panose="02020603050405020304" pitchFamily="18" charset="0"/>
                    <a:cs typeface="Times New Roman" panose="02020603050405020304" pitchFamily="18" charset="0"/>
                  </a:rPr>
                  <a:t>  This gives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𝑘</m:t>
                            </m:r>
                          </m:e>
                          <m:sup>
                            <m:r>
                              <a:rPr lang="en-US" sz="2000" b="0" i="1" smtClean="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𝑐</m:t>
                            </m:r>
                          </m:e>
                          <m:sup>
                            <m:r>
                              <a:rPr lang="en-US" sz="2000" b="0" i="1" smtClean="0">
                                <a:latin typeface="Cambria Math" panose="02040503050406030204" pitchFamily="18" charset="0"/>
                                <a:cs typeface="Times New Roman" panose="02020603050405020304" pitchFamily="18" charset="0"/>
                              </a:rPr>
                              <m:t>2</m:t>
                            </m:r>
                          </m:sup>
                        </m:sSup>
                      </m:num>
                      <m:den>
                        <m:sSup>
                          <m:sSupPr>
                            <m:ctrlPr>
                              <a:rPr lang="en-US" sz="2000" i="1" smtClean="0">
                                <a:latin typeface="Cambria Math" panose="02040503050406030204" pitchFamily="18" charset="0"/>
                                <a:cs typeface="Times New Roman" panose="02020603050405020304" pitchFamily="18" charset="0"/>
                              </a:rPr>
                            </m:ctrlPr>
                          </m:sSupPr>
                          <m:e>
                            <m:r>
                              <a:rPr lang="en-US" sz="2000" i="1" smtClean="0">
                                <a:latin typeface="Cambria Math" panose="02040503050406030204" pitchFamily="18" charset="0"/>
                                <a:ea typeface="Cambria Math" panose="02040503050406030204" pitchFamily="18" charset="0"/>
                                <a:cs typeface="Times New Roman" panose="02020603050405020304" pitchFamily="18" charset="0"/>
                              </a:rPr>
                              <m:t>𝜔</m:t>
                            </m:r>
                          </m:e>
                          <m:sup>
                            <m:r>
                              <a:rPr lang="en-US" sz="2000" b="0" i="1" smtClean="0">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=1−</m:t>
                    </m:r>
                    <m:sSup>
                      <m:sSupPr>
                        <m:ctrlPr>
                          <a:rPr lang="en-US" sz="2000" b="0" i="1" smtClean="0">
                            <a:latin typeface="Cambria Math" panose="02040503050406030204" pitchFamily="18" charset="0"/>
                            <a:cs typeface="Times New Roman" panose="02020603050405020304" pitchFamily="18" charset="0"/>
                          </a:rPr>
                        </m:ctrlPr>
                      </m:sSupPr>
                      <m:e>
                        <m:d>
                          <m:dPr>
                            <m:ctrlPr>
                              <a:rPr lang="en-US" sz="2000" b="0" i="1" smtClean="0">
                                <a:latin typeface="Cambria Math" panose="02040503050406030204" pitchFamily="18" charset="0"/>
                                <a:cs typeface="Times New Roman" panose="02020603050405020304" pitchFamily="18" charset="0"/>
                              </a:rPr>
                            </m:ctrlPr>
                          </m:dPr>
                          <m:e>
                            <m:f>
                              <m:fPr>
                                <m:ctrlPr>
                                  <a:rPr lang="en-US" sz="2000" b="0" i="1" smtClean="0">
                                    <a:latin typeface="Cambria Math" panose="02040503050406030204" pitchFamily="18" charset="0"/>
                                    <a:cs typeface="Times New Roman" panose="02020603050405020304" pitchFamily="18" charset="0"/>
                                  </a:rPr>
                                </m:ctrlPr>
                              </m:fPr>
                              <m:num>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𝜔</m:t>
                                    </m:r>
                                  </m:e>
                                  <m:sub>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𝑝</m:t>
                                    </m:r>
                                  </m:sub>
                                </m:sSub>
                              </m:num>
                              <m:den>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𝜔</m:t>
                                </m:r>
                              </m:den>
                            </m:f>
                          </m:e>
                        </m:d>
                      </m:e>
                      <m:sup>
                        <m:r>
                          <a:rPr lang="en-US" sz="2000" b="0" i="1" smtClean="0">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rearranging the equation, the dispersion of an ionized gas is found to be</a:t>
                </a:r>
              </a:p>
            </p:txBody>
          </p:sp>
        </mc:Choice>
        <mc:Fallback xmlns="">
          <p:sp>
            <p:nvSpPr>
              <p:cNvPr id="7" name="TextBox 6">
                <a:extLst>
                  <a:ext uri="{FF2B5EF4-FFF2-40B4-BE49-F238E27FC236}">
                    <a16:creationId xmlns:a16="http://schemas.microsoft.com/office/drawing/2014/main" id="{AE9347DF-061F-4E2B-BC62-5B9147769D72}"/>
                  </a:ext>
                </a:extLst>
              </p:cNvPr>
              <p:cNvSpPr txBox="1">
                <a:spLocks noRot="1" noChangeAspect="1" noMove="1" noResize="1" noEditPoints="1" noAdjustHandles="1" noChangeArrowheads="1" noChangeShapeType="1" noTextEdit="1"/>
              </p:cNvSpPr>
              <p:nvPr/>
            </p:nvSpPr>
            <p:spPr>
              <a:xfrm>
                <a:off x="517358" y="4559968"/>
                <a:ext cx="10287000" cy="1229311"/>
              </a:xfrm>
              <a:prstGeom prst="rect">
                <a:avLst/>
              </a:prstGeom>
              <a:blipFill>
                <a:blip r:embed="rId5"/>
                <a:stretch>
                  <a:fillRect l="-652" t="-2475" b="-7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8509A616-BDCB-448E-84F8-F9F43F2FC36D}"/>
                  </a:ext>
                </a:extLst>
              </p:cNvPr>
              <p:cNvSpPr txBox="1"/>
              <p:nvPr/>
            </p:nvSpPr>
            <p:spPr>
              <a:xfrm>
                <a:off x="4450389" y="5855336"/>
                <a:ext cx="2089150" cy="5699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𝜔</m:t>
                          </m:r>
                        </m:e>
                        <m:sub>
                          <m:r>
                            <a:rPr lang="en-US" b="0" i="1" smtClean="0">
                              <a:solidFill>
                                <a:srgbClr val="000000"/>
                              </a:solidFill>
                              <a:latin typeface="Cambria Math" panose="02040503050406030204" pitchFamily="18" charset="0"/>
                            </a:rPr>
                            <m:t>𝑝</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𝑐</m:t>
                          </m:r>
                        </m:e>
                        <m:sup>
                          <m:r>
                            <a:rPr lang="en-US" i="1">
                              <a:solidFill>
                                <a:srgbClr val="000000"/>
                              </a:solidFill>
                              <a:latin typeface="Cambria Math" panose="02040503050406030204" pitchFamily="18" charset="0"/>
                            </a:rPr>
                            <m:t>2</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𝑘</m:t>
                          </m:r>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8" name="Object 7">
                <a:extLst>
                  <a:ext uri="{FF2B5EF4-FFF2-40B4-BE49-F238E27FC236}">
                    <a16:creationId xmlns:a16="http://schemas.microsoft.com/office/drawing/2014/main" id="{8509A616-BDCB-448E-84F8-F9F43F2FC36D}"/>
                  </a:ext>
                </a:extLst>
              </p:cNvPr>
              <p:cNvSpPr txBox="1">
                <a:spLocks noRot="1" noChangeAspect="1" noMove="1" noResize="1" noEditPoints="1" noAdjustHandles="1" noChangeArrowheads="1" noChangeShapeType="1" noTextEdit="1"/>
              </p:cNvSpPr>
              <p:nvPr/>
            </p:nvSpPr>
            <p:spPr>
              <a:xfrm>
                <a:off x="4450389" y="5855336"/>
                <a:ext cx="2089150" cy="569912"/>
              </a:xfrm>
              <a:prstGeom prst="rect">
                <a:avLst/>
              </a:prstGeom>
              <a:blipFill>
                <a:blip r:embed="rId6"/>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6C3E48A9-45A8-41DD-964F-C0AD6533DD29}"/>
              </a:ext>
            </a:extLst>
          </p:cNvPr>
          <p:cNvSpPr/>
          <p:nvPr/>
        </p:nvSpPr>
        <p:spPr>
          <a:xfrm>
            <a:off x="517358" y="4490686"/>
            <a:ext cx="9528983" cy="178571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1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66" y="0"/>
            <a:ext cx="11466228" cy="1450757"/>
          </a:xfrm>
        </p:spPr>
        <p:txBody>
          <a:bodyPr/>
          <a:lstStyle/>
          <a:p>
            <a:r>
              <a:rPr lang="en-US" b="1" dirty="0">
                <a:latin typeface="Times New Roman" panose="02020603050405020304" pitchFamily="18" charset="0"/>
                <a:cs typeface="Times New Roman" panose="02020603050405020304" pitchFamily="18" charset="0"/>
              </a:rPr>
              <a:t>Standing waves on a string of a fixed length</a:t>
            </a:r>
          </a:p>
        </p:txBody>
      </p:sp>
      <p:sp>
        <p:nvSpPr>
          <p:cNvPr id="3" name="Content Placeholder 2"/>
          <p:cNvSpPr>
            <a:spLocks noGrp="1"/>
          </p:cNvSpPr>
          <p:nvPr>
            <p:ph idx="1"/>
          </p:nvPr>
        </p:nvSpPr>
        <p:spPr>
          <a:xfrm>
            <a:off x="1097280" y="1845734"/>
            <a:ext cx="10058400" cy="452814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on the string at any point is given by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boundary condition that y = 0 at x  = 0 and x =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at all times, thus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complete expression for the displacement of the </a:t>
            </a:r>
            <a:r>
              <a:rPr lang="en-US" sz="2400" b="1" i="1" dirty="0">
                <a:solidFill>
                  <a:srgbClr val="FF0000"/>
                </a:solidFill>
                <a:latin typeface="Times New Roman" panose="02020603050405020304" pitchFamily="18" charset="0"/>
                <a:cs typeface="Times New Roman" panose="02020603050405020304" pitchFamily="18" charset="0"/>
              </a:rPr>
              <a:t>n</a:t>
            </a:r>
            <a:r>
              <a:rPr lang="en-US" sz="2400" b="1" dirty="0">
                <a:solidFill>
                  <a:srgbClr val="FF0000"/>
                </a:solidFill>
                <a:latin typeface="Times New Roman" panose="02020603050405020304" pitchFamily="18" charset="0"/>
                <a:cs typeface="Times New Roman" panose="02020603050405020304" pitchFamily="18" charset="0"/>
              </a:rPr>
              <a:t>th harmonic </a:t>
            </a:r>
            <a:r>
              <a:rPr lang="en-US" sz="2400" dirty="0">
                <a:latin typeface="Times New Roman" panose="02020603050405020304" pitchFamily="18" charset="0"/>
                <a:cs typeface="Times New Roman" panose="02020603050405020304" pitchFamily="18" charset="0"/>
              </a:rPr>
              <a:t>is given by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may be expressed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the amplitude of nth mode is given by</a:t>
            </a:r>
          </a:p>
        </p:txBody>
      </p:sp>
      <p:sp>
        <p:nvSpPr>
          <p:cNvPr id="4" name="Slide Number Placeholder 3"/>
          <p:cNvSpPr>
            <a:spLocks noGrp="1"/>
          </p:cNvSpPr>
          <p:nvPr>
            <p:ph type="sldNum" sz="quarter" idx="12"/>
          </p:nvPr>
        </p:nvSpPr>
        <p:spPr/>
        <p:txBody>
          <a:bodyPr/>
          <a:lstStyle/>
          <a:p>
            <a:fld id="{061CFEB1-74F7-45A5-A566-20026EB2CC31}" type="slidenum">
              <a:rPr lang="en-US" smtClean="0"/>
              <a:t>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77992676"/>
              </p:ext>
            </p:extLst>
          </p:nvPr>
        </p:nvGraphicFramePr>
        <p:xfrm>
          <a:off x="8268502" y="1708709"/>
          <a:ext cx="3263912" cy="561821"/>
        </p:xfrm>
        <a:graphic>
          <a:graphicData uri="http://schemas.openxmlformats.org/presentationml/2006/ole">
            <mc:AlternateContent xmlns:mc="http://schemas.openxmlformats.org/markup-compatibility/2006">
              <mc:Choice xmlns:v="urn:schemas-microsoft-com:vml" Requires="v">
                <p:oleObj spid="_x0000_s49361" name="Equation" r:id="rId4" imgW="1549080" imgH="266400" progId="Equation.DSMT4">
                  <p:embed/>
                </p:oleObj>
              </mc:Choice>
              <mc:Fallback>
                <p:oleObj name="Equation" r:id="rId4" imgW="1549080" imgH="266400" progId="Equation.DSMT4">
                  <p:embed/>
                  <p:pic>
                    <p:nvPicPr>
                      <p:cNvPr id="0" name=""/>
                      <p:cNvPicPr/>
                      <p:nvPr/>
                    </p:nvPicPr>
                    <p:blipFill>
                      <a:blip r:embed="rId5"/>
                      <a:stretch>
                        <a:fillRect/>
                      </a:stretch>
                    </p:blipFill>
                    <p:spPr>
                      <a:xfrm>
                        <a:off x="8268502" y="1708709"/>
                        <a:ext cx="3263912" cy="561821"/>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1843505"/>
              </p:ext>
            </p:extLst>
          </p:nvPr>
        </p:nvGraphicFramePr>
        <p:xfrm>
          <a:off x="4668361" y="2736338"/>
          <a:ext cx="2916238" cy="614363"/>
        </p:xfrm>
        <a:graphic>
          <a:graphicData uri="http://schemas.openxmlformats.org/presentationml/2006/ole">
            <mc:AlternateContent xmlns:mc="http://schemas.openxmlformats.org/markup-compatibility/2006">
              <mc:Choice xmlns:v="urn:schemas-microsoft-com:vml" Requires="v">
                <p:oleObj spid="_x0000_s49362" name="Equation" r:id="rId6" imgW="1384200" imgH="291960" progId="Equation.DSMT4">
                  <p:embed/>
                </p:oleObj>
              </mc:Choice>
              <mc:Fallback>
                <p:oleObj name="Equation" r:id="rId6" imgW="1384200" imgH="291960" progId="Equation.DSMT4">
                  <p:embed/>
                  <p:pic>
                    <p:nvPicPr>
                      <p:cNvPr id="0" name=""/>
                      <p:cNvPicPr/>
                      <p:nvPr/>
                    </p:nvPicPr>
                    <p:blipFill>
                      <a:blip r:embed="rId7"/>
                      <a:stretch>
                        <a:fillRect/>
                      </a:stretch>
                    </p:blipFill>
                    <p:spPr>
                      <a:xfrm>
                        <a:off x="4668361" y="2736338"/>
                        <a:ext cx="2916238" cy="6143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256395"/>
              </p:ext>
            </p:extLst>
          </p:nvPr>
        </p:nvGraphicFramePr>
        <p:xfrm>
          <a:off x="3382963" y="3827463"/>
          <a:ext cx="5135562" cy="828675"/>
        </p:xfrm>
        <a:graphic>
          <a:graphicData uri="http://schemas.openxmlformats.org/presentationml/2006/ole">
            <mc:AlternateContent xmlns:mc="http://schemas.openxmlformats.org/markup-compatibility/2006">
              <mc:Choice xmlns:v="urn:schemas-microsoft-com:vml" Requires="v">
                <p:oleObj spid="_x0000_s49363" name="Equation" r:id="rId8" imgW="2438280" imgH="393480" progId="Equation.DSMT4">
                  <p:embed/>
                </p:oleObj>
              </mc:Choice>
              <mc:Fallback>
                <p:oleObj name="Equation" r:id="rId8" imgW="2438280" imgH="393480" progId="Equation.DSMT4">
                  <p:embed/>
                  <p:pic>
                    <p:nvPicPr>
                      <p:cNvPr id="0" name=""/>
                      <p:cNvPicPr/>
                      <p:nvPr/>
                    </p:nvPicPr>
                    <p:blipFill>
                      <a:blip r:embed="rId9"/>
                      <a:stretch>
                        <a:fillRect/>
                      </a:stretch>
                    </p:blipFill>
                    <p:spPr>
                      <a:xfrm>
                        <a:off x="3382963" y="3827463"/>
                        <a:ext cx="5135562" cy="8286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67121615"/>
              </p:ext>
            </p:extLst>
          </p:nvPr>
        </p:nvGraphicFramePr>
        <p:xfrm>
          <a:off x="4392838" y="4646740"/>
          <a:ext cx="4841875" cy="828675"/>
        </p:xfrm>
        <a:graphic>
          <a:graphicData uri="http://schemas.openxmlformats.org/presentationml/2006/ole">
            <mc:AlternateContent xmlns:mc="http://schemas.openxmlformats.org/markup-compatibility/2006">
              <mc:Choice xmlns:v="urn:schemas-microsoft-com:vml" Requires="v">
                <p:oleObj spid="_x0000_s49364" name="Equation" r:id="rId10" imgW="2298600" imgH="393480" progId="Equation.DSMT4">
                  <p:embed/>
                </p:oleObj>
              </mc:Choice>
              <mc:Fallback>
                <p:oleObj name="Equation" r:id="rId10" imgW="2298600" imgH="393480" progId="Equation.DSMT4">
                  <p:embed/>
                  <p:pic>
                    <p:nvPicPr>
                      <p:cNvPr id="0" name=""/>
                      <p:cNvPicPr/>
                      <p:nvPr/>
                    </p:nvPicPr>
                    <p:blipFill>
                      <a:blip r:embed="rId11"/>
                      <a:stretch>
                        <a:fillRect/>
                      </a:stretch>
                    </p:blipFill>
                    <p:spPr>
                      <a:xfrm>
                        <a:off x="4392838" y="4646740"/>
                        <a:ext cx="4841875" cy="828675"/>
                      </a:xfrm>
                      <a:prstGeom prst="rect">
                        <a:avLst/>
                      </a:prstGeom>
                      <a:solidFill>
                        <a:srgbClr val="FFFF00"/>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1888397"/>
              </p:ext>
            </p:extLst>
          </p:nvPr>
        </p:nvGraphicFramePr>
        <p:xfrm>
          <a:off x="6973709" y="5697297"/>
          <a:ext cx="2327275" cy="615950"/>
        </p:xfrm>
        <a:graphic>
          <a:graphicData uri="http://schemas.openxmlformats.org/presentationml/2006/ole">
            <mc:AlternateContent xmlns:mc="http://schemas.openxmlformats.org/markup-compatibility/2006">
              <mc:Choice xmlns:v="urn:schemas-microsoft-com:vml" Requires="v">
                <p:oleObj spid="_x0000_s49365" name="Equation" r:id="rId12" imgW="1104840" imgH="291960" progId="Equation.DSMT4">
                  <p:embed/>
                </p:oleObj>
              </mc:Choice>
              <mc:Fallback>
                <p:oleObj name="Equation" r:id="rId12" imgW="1104840" imgH="291960" progId="Equation.DSMT4">
                  <p:embed/>
                  <p:pic>
                    <p:nvPicPr>
                      <p:cNvPr id="0" name=""/>
                      <p:cNvPicPr/>
                      <p:nvPr/>
                    </p:nvPicPr>
                    <p:blipFill>
                      <a:blip r:embed="rId13"/>
                      <a:stretch>
                        <a:fillRect/>
                      </a:stretch>
                    </p:blipFill>
                    <p:spPr>
                      <a:xfrm>
                        <a:off x="6973709" y="5697297"/>
                        <a:ext cx="2327275" cy="615950"/>
                      </a:xfrm>
                      <a:prstGeom prst="rect">
                        <a:avLst/>
                      </a:prstGeom>
                      <a:solidFill>
                        <a:srgbClr val="FFFF00"/>
                      </a:solidFill>
                    </p:spPr>
                  </p:pic>
                </p:oleObj>
              </mc:Fallback>
            </mc:AlternateContent>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7BD0FE9-C109-4C53-AA45-7145B2EA1F63}"/>
                  </a:ext>
                </a:extLst>
              </p:cNvPr>
              <p:cNvSpPr txBox="1"/>
              <p:nvPr/>
            </p:nvSpPr>
            <p:spPr>
              <a:xfrm>
                <a:off x="9749562" y="4646740"/>
                <a:ext cx="2110032" cy="1200329"/>
              </a:xfrm>
              <a:prstGeom prst="rect">
                <a:avLst/>
              </a:prstGeom>
              <a:noFill/>
              <a:ln>
                <a:solidFill>
                  <a:srgbClr val="FF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NOTE </a:t>
                </a:r>
                <a:r>
                  <a:rPr lang="en-US" dirty="0" err="1">
                    <a:latin typeface="Times New Roman" panose="02020603050405020304" pitchFamily="18" charset="0"/>
                    <a:cs typeface="Times New Roman" panose="02020603050405020304" pitchFamily="18" charset="0"/>
                  </a:rPr>
                  <a:t>ω</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is the natural frequency of the n</a:t>
                </a:r>
                <a:r>
                  <a:rPr lang="en-US" baseline="30000" dirty="0">
                    <a:latin typeface="Times New Roman" panose="02020603050405020304" pitchFamily="18" charset="0"/>
                    <a:cs typeface="Times New Roman" panose="02020603050405020304" pitchFamily="18" charset="0"/>
                  </a:rPr>
                  <a:t>th  </a:t>
                </a:r>
                <a:r>
                  <a:rPr lang="en-US" dirty="0">
                    <a:latin typeface="Times New Roman" panose="02020603050405020304" pitchFamily="18" charset="0"/>
                    <a:cs typeface="Times New Roman" panose="02020603050405020304" pitchFamily="18" charset="0"/>
                  </a:rPr>
                  <a:t>normal mode and given as </a:t>
                </a:r>
                <a14:m>
                  <m:oMath xmlns:m="http://schemas.openxmlformats.org/officeDocument/2006/math">
                    <m:f>
                      <m:fPr>
                        <m:type m:val="lin"/>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𝑐</m:t>
                        </m:r>
                      </m:num>
                      <m:den>
                        <m:r>
                          <a:rPr lang="en-US" b="0" i="1" smtClean="0">
                            <a:latin typeface="Cambria Math" panose="02040503050406030204" pitchFamily="18" charset="0"/>
                            <a:cs typeface="Times New Roman" panose="02020603050405020304" pitchFamily="18" charset="0"/>
                          </a:rPr>
                          <m:t>𝐿</m:t>
                        </m:r>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7BD0FE9-C109-4C53-AA45-7145B2EA1F63}"/>
                  </a:ext>
                </a:extLst>
              </p:cNvPr>
              <p:cNvSpPr txBox="1">
                <a:spLocks noRot="1" noChangeAspect="1" noMove="1" noResize="1" noEditPoints="1" noAdjustHandles="1" noChangeArrowheads="1" noChangeShapeType="1" noTextEdit="1"/>
              </p:cNvSpPr>
              <p:nvPr/>
            </p:nvSpPr>
            <p:spPr>
              <a:xfrm>
                <a:off x="9749562" y="4646740"/>
                <a:ext cx="2110032" cy="1200329"/>
              </a:xfrm>
              <a:prstGeom prst="rect">
                <a:avLst/>
              </a:prstGeom>
              <a:blipFill>
                <a:blip r:embed="rId14"/>
                <a:stretch>
                  <a:fillRect l="-2011" t="-2010" r="-19540" b="-53266"/>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51806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B3DBC-96CC-4B84-8B56-CA7D37B10725}"/>
              </a:ext>
            </a:extLst>
          </p:cNvPr>
          <p:cNvSpPr>
            <a:spLocks noGrp="1"/>
          </p:cNvSpPr>
          <p:nvPr>
            <p:ph type="title"/>
          </p:nvPr>
        </p:nvSpPr>
        <p:spPr>
          <a:xfrm>
            <a:off x="7630076" y="402335"/>
            <a:ext cx="4172094" cy="1450757"/>
          </a:xfrm>
        </p:spPr>
        <p:txBody>
          <a:bodyPr>
            <a:noAutofit/>
          </a:bodyPr>
          <a:lstStyle/>
          <a:p>
            <a:r>
              <a:rPr lang="en-US" sz="3600" dirty="0">
                <a:latin typeface="Times New Roman" panose="02020603050405020304" pitchFamily="18" charset="0"/>
                <a:cs typeface="Times New Roman" panose="02020603050405020304" pitchFamily="18" charset="0"/>
              </a:rPr>
              <a:t>The dispersion relation for EM waves in a plasma</a:t>
            </a:r>
          </a:p>
        </p:txBody>
      </p:sp>
      <p:pic>
        <p:nvPicPr>
          <p:cNvPr id="5" name="Picture 4">
            <a:extLst>
              <a:ext uri="{FF2B5EF4-FFF2-40B4-BE49-F238E27FC236}">
                <a16:creationId xmlns:a16="http://schemas.microsoft.com/office/drawing/2014/main" id="{A28CB242-8CC2-4EB5-882B-5FA4108ACF73}"/>
              </a:ext>
            </a:extLst>
          </p:cNvPr>
          <p:cNvPicPr>
            <a:picLocks noChangeAspect="1"/>
          </p:cNvPicPr>
          <p:nvPr/>
        </p:nvPicPr>
        <p:blipFill>
          <a:blip r:embed="rId2"/>
          <a:stretch>
            <a:fillRect/>
          </a:stretch>
        </p:blipFill>
        <p:spPr>
          <a:xfrm>
            <a:off x="642258" y="634946"/>
            <a:ext cx="6345560"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D4D7B7-2FE0-43A8-BC1F-FA73B21FEE16}"/>
                  </a:ext>
                </a:extLst>
              </p:cNvPr>
              <p:cNvSpPr>
                <a:spLocks noGrp="1"/>
              </p:cNvSpPr>
              <p:nvPr>
                <p:ph idx="1"/>
              </p:nvPr>
            </p:nvSpPr>
            <p:spPr>
              <a:xfrm>
                <a:off x="7859485" y="2198914"/>
                <a:ext cx="4075841"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happens when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𝜔</m:t>
                        </m:r>
                      </m:num>
                      <m:den>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𝜔</m:t>
                            </m:r>
                          </m:e>
                          <m:sub>
                            <m:r>
                              <a:rPr lang="en-US" i="1">
                                <a:latin typeface="Cambria Math" panose="02040503050406030204" pitchFamily="18" charset="0"/>
                                <a:cs typeface="Times New Roman" panose="02020603050405020304" pitchFamily="18" charset="0"/>
                              </a:rPr>
                              <m:t>𝑝</m:t>
                            </m:r>
                          </m:sub>
                        </m:sSub>
                      </m:den>
                    </m:f>
                    <m:r>
                      <a:rPr lang="en-US" i="1">
                        <a:latin typeface="Cambria Math" panose="02040503050406030204" pitchFamily="18" charset="0"/>
                        <a:cs typeface="Times New Roman" panose="02020603050405020304" pitchFamily="18" charset="0"/>
                      </a:rPr>
                      <m:t>&lt;1?</m:t>
                    </m:r>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68D4D7B7-2FE0-43A8-BC1F-FA73B21FEE16}"/>
                  </a:ext>
                </a:extLst>
              </p:cNvPr>
              <p:cNvSpPr>
                <a:spLocks noGrp="1" noRot="1" noChangeAspect="1" noMove="1" noResize="1" noEditPoints="1" noAdjustHandles="1" noChangeArrowheads="1" noChangeShapeType="1" noTextEdit="1"/>
              </p:cNvSpPr>
              <p:nvPr>
                <p:ph idx="1"/>
              </p:nvPr>
            </p:nvSpPr>
            <p:spPr>
              <a:xfrm>
                <a:off x="7859485" y="2198914"/>
                <a:ext cx="4075841" cy="3670180"/>
              </a:xfrm>
              <a:blipFill>
                <a:blip r:embed="rId3"/>
                <a:stretch>
                  <a:fillRect l="-3587" t="-997"/>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0C6632ED-6431-49BB-8335-9614EC084AFA}"/>
              </a:ext>
            </a:extLst>
          </p:cNvPr>
          <p:cNvSpPr>
            <a:spLocks noGrp="1"/>
          </p:cNvSpPr>
          <p:nvPr>
            <p:ph type="sldNum" sz="quarter" idx="12"/>
          </p:nvPr>
        </p:nvSpPr>
        <p:spPr>
          <a:xfrm>
            <a:off x="9900458" y="6459785"/>
            <a:ext cx="1312025" cy="365125"/>
          </a:xfrm>
        </p:spPr>
        <p:txBody>
          <a:bodyPr>
            <a:normAutofit/>
          </a:bodyPr>
          <a:lstStyle/>
          <a:p>
            <a:pPr>
              <a:spcAft>
                <a:spcPts val="600"/>
              </a:spcAft>
            </a:pPr>
            <a:fld id="{061CFEB1-74F7-45A5-A566-20026EB2CC31}" type="slidenum">
              <a:rPr lang="en-US" smtClean="0"/>
              <a:pPr>
                <a:spcAft>
                  <a:spcPts val="600"/>
                </a:spcAft>
              </a:pPr>
              <a:t>20</a:t>
            </a:fld>
            <a:endParaRPr lang="en-US"/>
          </a:p>
        </p:txBody>
      </p:sp>
      <p:sp>
        <p:nvSpPr>
          <p:cNvPr id="6" name="Rectangle 5">
            <a:extLst>
              <a:ext uri="{FF2B5EF4-FFF2-40B4-BE49-F238E27FC236}">
                <a16:creationId xmlns:a16="http://schemas.microsoft.com/office/drawing/2014/main" id="{E7AAC2FA-972A-4710-83D1-639369C79AF6}"/>
              </a:ext>
            </a:extLst>
          </p:cNvPr>
          <p:cNvSpPr/>
          <p:nvPr/>
        </p:nvSpPr>
        <p:spPr>
          <a:xfrm>
            <a:off x="770021" y="6440542"/>
            <a:ext cx="10888579" cy="369332"/>
          </a:xfrm>
          <a:prstGeom prst="rect">
            <a:avLst/>
          </a:prstGeom>
        </p:spPr>
        <p:txBody>
          <a:bodyPr wrap="square">
            <a:spAutoFit/>
          </a:bodyPr>
          <a:lstStyle/>
          <a:p>
            <a:r>
              <a:rPr lang="en-US" dirty="0"/>
              <a:t>https://physics.stackexchange.com/questions/366858/what-is-the-physics-behind-the-plasma-frequency</a:t>
            </a:r>
          </a:p>
        </p:txBody>
      </p:sp>
      <p:sp>
        <p:nvSpPr>
          <p:cNvPr id="7" name="TextBox 6">
            <a:extLst>
              <a:ext uri="{FF2B5EF4-FFF2-40B4-BE49-F238E27FC236}">
                <a16:creationId xmlns:a16="http://schemas.microsoft.com/office/drawing/2014/main" id="{BC4D1236-3778-4451-BB96-7E993D69CCA2}"/>
              </a:ext>
            </a:extLst>
          </p:cNvPr>
          <p:cNvSpPr txBox="1"/>
          <p:nvPr/>
        </p:nvSpPr>
        <p:spPr>
          <a:xfrm>
            <a:off x="7767263" y="3318553"/>
            <a:ext cx="3891337" cy="1200329"/>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Solution:</a:t>
            </a:r>
          </a:p>
          <a:p>
            <a:r>
              <a:rPr lang="en-US" b="1" dirty="0">
                <a:solidFill>
                  <a:srgbClr val="FF0000"/>
                </a:solidFill>
                <a:latin typeface="Times New Roman" panose="02020603050405020304" pitchFamily="18" charset="0"/>
                <a:cs typeface="Times New Roman" panose="02020603050405020304" pitchFamily="18" charset="0"/>
              </a:rPr>
              <a:t>EM waves with  frequencies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FF0000"/>
                </a:solidFill>
                <a:latin typeface="Times New Roman" panose="02020603050405020304" pitchFamily="18" charset="0"/>
                <a:cs typeface="Times New Roman" panose="02020603050405020304" pitchFamily="18" charset="0"/>
              </a:rPr>
              <a:t>less than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are attenuated as they propagate through a medium.</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33A873F-4374-4C9E-9DBF-E0F94FF92BA7}"/>
              </a:ext>
            </a:extLst>
          </p:cNvPr>
          <p:cNvSpPr/>
          <p:nvPr/>
        </p:nvSpPr>
        <p:spPr>
          <a:xfrm>
            <a:off x="7630076" y="3061699"/>
            <a:ext cx="4028524" cy="1777429"/>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33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0895-C35D-433D-82EE-B1726422C446}"/>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Additional explanation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3F7990-0BBC-4818-9BA6-1887E9942EFA}"/>
                  </a:ext>
                </a:extLst>
              </p:cNvPr>
              <p:cNvSpPr>
                <a:spLocks noGrp="1"/>
              </p:cNvSpPr>
              <p:nvPr>
                <p:ph idx="1"/>
              </p:nvPr>
            </p:nvSpPr>
            <p:spPr>
              <a:xfrm>
                <a:off x="560237" y="1511843"/>
                <a:ext cx="10652246" cy="4023360"/>
              </a:xfrm>
            </p:spPr>
            <p:txBody>
              <a:bodyPr>
                <a:normAutofit/>
              </a:bodyPr>
              <a:lstStyle/>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actually relates to the refractive index of a medium as </a:t>
                </a:r>
                <a14:m>
                  <m:oMath xmlns:m="http://schemas.openxmlformats.org/officeDocument/2006/math">
                    <m:r>
                      <a:rPr lang="en-US" b="0" i="1" smtClean="0">
                        <a:latin typeface="Cambria Math" panose="02040503050406030204" pitchFamily="18" charset="0"/>
                        <a:cs typeface="Times New Roman" panose="02020603050405020304" pitchFamily="18" charset="0"/>
                      </a:rPr>
                      <m:t>𝑛</m:t>
                    </m:r>
                    <m:r>
                      <a:rPr lang="en-US" b="0" i="1" smtClean="0">
                        <a:latin typeface="Cambria Math" panose="02040503050406030204" pitchFamily="18" charset="0"/>
                        <a:cs typeface="Times New Roman" panose="02020603050405020304" pitchFamily="18" charset="0"/>
                      </a:rPr>
                      <m:t>=</m:t>
                    </m:r>
                    <m:rad>
                      <m:radPr>
                        <m:degHide m:val="on"/>
                        <m:ctrlPr>
                          <a:rPr lang="en-US" b="0" i="1" smtClean="0">
                            <a:latin typeface="Cambria Math" panose="02040503050406030204" pitchFamily="18" charset="0"/>
                            <a:cs typeface="Times New Roman" panose="02020603050405020304" pitchFamily="18" charset="0"/>
                          </a:rPr>
                        </m:ctrlPr>
                      </m:radPr>
                      <m:deg/>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𝜀</m:t>
                            </m:r>
                          </m:e>
                          <m:sub>
                            <m:r>
                              <a:rPr lang="en-US" b="0" i="1" smtClean="0">
                                <a:latin typeface="Cambria Math" panose="02040503050406030204" pitchFamily="18" charset="0"/>
                                <a:cs typeface="Times New Roman" panose="02020603050405020304" pitchFamily="18" charset="0"/>
                              </a:rPr>
                              <m:t>𝑟</m:t>
                            </m:r>
                          </m:sub>
                        </m:sSub>
                      </m:e>
                    </m:rad>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Once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𝜔</m:t>
                        </m:r>
                      </m:num>
                      <m:den>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𝜔</m:t>
                            </m:r>
                          </m:e>
                          <m:sub>
                            <m:r>
                              <a:rPr lang="en-US" i="1">
                                <a:latin typeface="Cambria Math" panose="02040503050406030204" pitchFamily="18" charset="0"/>
                                <a:cs typeface="Times New Roman" panose="02020603050405020304" pitchFamily="18" charset="0"/>
                              </a:rPr>
                              <m:t>𝑝</m:t>
                            </m:r>
                          </m:sub>
                        </m:sSub>
                      </m:den>
                    </m:f>
                    <m:r>
                      <a:rPr lang="en-US" i="1">
                        <a:latin typeface="Cambria Math" panose="02040503050406030204" pitchFamily="18" charset="0"/>
                        <a:cs typeface="Times New Roman" panose="02020603050405020304" pitchFamily="18" charset="0"/>
                      </a:rPr>
                      <m:t>&lt;1</m:t>
                    </m:r>
                  </m:oMath>
                </a14:m>
                <a:r>
                  <a:rPr lang="en-US" dirty="0">
                    <a:latin typeface="Times New Roman" panose="02020603050405020304" pitchFamily="18" charset="0"/>
                    <a:cs typeface="Times New Roman" panose="02020603050405020304" pitchFamily="18" charset="0"/>
                  </a:rPr>
                  <a:t>, the refractive index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becomes imaginary; i.e., </a:t>
                </a:r>
                <a14:m>
                  <m:oMath xmlns:m="http://schemas.openxmlformats.org/officeDocument/2006/math">
                    <m:r>
                      <a:rPr lang="en-US" b="0" i="1" smtClean="0">
                        <a:latin typeface="Cambria Math" panose="02040503050406030204" pitchFamily="18" charset="0"/>
                        <a:cs typeface="Times New Roman" panose="02020603050405020304" pitchFamily="18" charset="0"/>
                      </a:rPr>
                      <m:t>𝑛</m:t>
                    </m:r>
                    <m:r>
                      <a:rPr lang="en-US" b="0" i="0"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𝜅</m:t>
                    </m:r>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Generally, the wave propagates in a medium is given as </a:t>
                </a:r>
                <a14:m>
                  <m:oMath xmlns:m="http://schemas.openxmlformats.org/officeDocument/2006/math">
                    <m:r>
                      <a:rPr lang="en-US" b="0" i="1" smtClean="0">
                        <a:latin typeface="Cambria Math" panose="02040503050406030204" pitchFamily="18" charset="0"/>
                        <a:cs typeface="Times New Roman" panose="02020603050405020304" pitchFamily="18" charset="0"/>
                      </a:rPr>
                      <m:t>𝐸</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𝐸</m:t>
                        </m:r>
                      </m:e>
                      <m:sub>
                        <m:r>
                          <a:rPr lang="en-US" b="0" i="1" smtClean="0">
                            <a:latin typeface="Cambria Math" panose="02040503050406030204" pitchFamily="18" charset="0"/>
                            <a:cs typeface="Times New Roman" panose="02020603050405020304" pitchFamily="18" charset="0"/>
                          </a:rPr>
                          <m:t>0</m:t>
                        </m:r>
                      </m:sub>
                    </m:sSub>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cs typeface="Times New Roman" panose="02020603050405020304" pitchFamily="18" charset="0"/>
                          </a:rPr>
                          <m:t>𝑖</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𝑘𝑥</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d>
                      </m:sup>
                    </m:sSup>
                    <m:r>
                      <a:rPr lang="en-US" b="0" i="0"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the wave number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can be written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Because a general form of a refractive index is given by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N +</a:t>
                </a:r>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𝑖</m:t>
                    </m:r>
                    <m:r>
                      <a:rPr lang="en-US" i="1">
                        <a:latin typeface="Cambria Math" panose="02040503050406030204" pitchFamily="18" charset="0"/>
                        <a:ea typeface="Cambria Math" panose="02040503050406030204" pitchFamily="18" charset="0"/>
                        <a:cs typeface="Times New Roman" panose="02020603050405020304" pitchFamily="18" charset="0"/>
                      </a:rPr>
                      <m:t>𝜅</m:t>
                    </m:r>
                  </m:oMath>
                </a14:m>
                <a:r>
                  <a:rPr lang="en-US" dirty="0">
                    <a:latin typeface="Times New Roman" panose="02020603050405020304" pitchFamily="18" charset="0"/>
                    <a:cs typeface="Times New Roman" panose="02020603050405020304" pitchFamily="18" charset="0"/>
                  </a:rPr>
                  <a:t>, the wave propagating inside the medium becomes  </a:t>
                </a:r>
              </a:p>
            </p:txBody>
          </p:sp>
        </mc:Choice>
        <mc:Fallback xmlns="">
          <p:sp>
            <p:nvSpPr>
              <p:cNvPr id="3" name="Content Placeholder 2">
                <a:extLst>
                  <a:ext uri="{FF2B5EF4-FFF2-40B4-BE49-F238E27FC236}">
                    <a16:creationId xmlns:a16="http://schemas.microsoft.com/office/drawing/2014/main" id="{1D3F7990-0BBC-4818-9BA6-1887E9942EFA}"/>
                  </a:ext>
                </a:extLst>
              </p:cNvPr>
              <p:cNvSpPr>
                <a:spLocks noGrp="1" noRot="1" noChangeAspect="1" noMove="1" noResize="1" noEditPoints="1" noAdjustHandles="1" noChangeArrowheads="1" noChangeShapeType="1" noTextEdit="1"/>
              </p:cNvSpPr>
              <p:nvPr>
                <p:ph idx="1"/>
              </p:nvPr>
            </p:nvSpPr>
            <p:spPr>
              <a:xfrm>
                <a:off x="560237" y="1511843"/>
                <a:ext cx="10652246" cy="4023360"/>
              </a:xfrm>
              <a:blipFill>
                <a:blip r:embed="rId2"/>
                <a:stretch>
                  <a:fillRect l="-13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B80424C-F16A-41BA-B1E1-6FD61733E107}"/>
              </a:ext>
            </a:extLst>
          </p:cNvPr>
          <p:cNvSpPr>
            <a:spLocks noGrp="1"/>
          </p:cNvSpPr>
          <p:nvPr>
            <p:ph type="sldNum" sz="quarter" idx="12"/>
          </p:nvPr>
        </p:nvSpPr>
        <p:spPr/>
        <p:txBody>
          <a:bodyPr/>
          <a:lstStyle/>
          <a:p>
            <a:fld id="{061CFEB1-74F7-45A5-A566-20026EB2CC31}" type="slidenum">
              <a:rPr lang="en-US" smtClean="0"/>
              <a:t>21</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C9034A8-3AEA-4900-8B98-ED6524051A15}"/>
                  </a:ext>
                </a:extLst>
              </p:cNvPr>
              <p:cNvSpPr/>
              <p:nvPr/>
            </p:nvSpPr>
            <p:spPr>
              <a:xfrm>
                <a:off x="2086264" y="1737360"/>
                <a:ext cx="2307042" cy="6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𝑐</m:t>
                              </m:r>
                            </m:e>
                            <m:sup>
                              <m:r>
                                <a:rPr lang="en-US" i="1">
                                  <a:solidFill>
                                    <a:srgbClr val="000000"/>
                                  </a:solidFill>
                                  <a:latin typeface="Cambria Math" panose="02040503050406030204" pitchFamily="18" charset="0"/>
                                </a:rPr>
                                <m:t>2</m:t>
                              </m:r>
                            </m:sup>
                          </m:sSup>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𝑣</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𝜔</m:t>
                                  </m:r>
                                </m:den>
                              </m:f>
                            </m:e>
                          </m:d>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5" name="Rectangle 4">
                <a:extLst>
                  <a:ext uri="{FF2B5EF4-FFF2-40B4-BE49-F238E27FC236}">
                    <a16:creationId xmlns:a16="http://schemas.microsoft.com/office/drawing/2014/main" id="{0C9034A8-3AEA-4900-8B98-ED6524051A15}"/>
                  </a:ext>
                </a:extLst>
              </p:cNvPr>
              <p:cNvSpPr>
                <a:spLocks noRot="1" noChangeAspect="1" noMove="1" noResize="1" noEditPoints="1" noAdjustHandles="1" noChangeArrowheads="1" noChangeShapeType="1" noTextEdit="1"/>
              </p:cNvSpPr>
              <p:nvPr/>
            </p:nvSpPr>
            <p:spPr>
              <a:xfrm>
                <a:off x="2086264" y="1737360"/>
                <a:ext cx="2307042" cy="6540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68CB93A-4B50-43A6-9D16-8FD6AA8858FA}"/>
                  </a:ext>
                </a:extLst>
              </p:cNvPr>
              <p:cNvSpPr/>
              <p:nvPr/>
            </p:nvSpPr>
            <p:spPr>
              <a:xfrm>
                <a:off x="3743219" y="4958230"/>
                <a:ext cx="3968202" cy="387927"/>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cs typeface="Times New Roman" panose="02020603050405020304" pitchFamily="18" charset="0"/>
                      </a:rPr>
                      <m:t>𝐸</m:t>
                    </m:r>
                    <m:r>
                      <a:rPr lang="en-US" i="1" smtClean="0">
                        <a:latin typeface="Cambria Math" panose="02040503050406030204" pitchFamily="18" charset="0"/>
                        <a:cs typeface="Times New Roman" panose="02020603050405020304" pitchFamily="18" charset="0"/>
                      </a:rPr>
                      <m:t>=</m:t>
                    </m:r>
                    <m:sSub>
                      <m:sSubPr>
                        <m:ctrlPr>
                          <a:rPr lang="en-US" i="1" smtClean="0">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𝐸</m:t>
                        </m:r>
                      </m:e>
                      <m:sub>
                        <m:r>
                          <a:rPr lang="en-US" i="1">
                            <a:latin typeface="Cambria Math" panose="02040503050406030204" pitchFamily="18" charset="0"/>
                            <a:cs typeface="Times New Roman" panose="02020603050405020304" pitchFamily="18" charset="0"/>
                          </a:rPr>
                          <m:t>0</m:t>
                        </m:r>
                      </m:sub>
                    </m:sSub>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𝑒</m:t>
                        </m:r>
                      </m:e>
                      <m:sup>
                        <m:r>
                          <a:rPr lang="en-US" i="1">
                            <a:latin typeface="Cambria Math" panose="02040503050406030204" pitchFamily="18" charset="0"/>
                            <a:cs typeface="Times New Roman" panose="02020603050405020304" pitchFamily="18" charset="0"/>
                          </a:rPr>
                          <m:t>𝑖</m:t>
                        </m:r>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𝑘𝑥</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e>
                        </m:d>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𝐸</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b>
                    </m:sSub>
                  </m:oMath>
                </a14:m>
                <a:r>
                  <a:rPr lang="en-US" dirty="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𝜅</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sup>
                    </m:sSup>
                    <m:r>
                      <a:rPr lang="en-US" i="1">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𝑒</m:t>
                        </m:r>
                      </m:e>
                      <m:sup>
                        <m:r>
                          <a:rPr lang="en-US" i="1">
                            <a:latin typeface="Cambria Math" panose="02040503050406030204" pitchFamily="18" charset="0"/>
                            <a:cs typeface="Times New Roman" panose="02020603050405020304" pitchFamily="18" charset="0"/>
                          </a:rPr>
                          <m:t>𝑖</m:t>
                        </m:r>
                        <m:d>
                          <m:dPr>
                            <m:ctrlPr>
                              <a:rPr lang="en-US" i="1">
                                <a:latin typeface="Cambria Math" panose="02040503050406030204" pitchFamily="18" charset="0"/>
                                <a:cs typeface="Times New Roman" panose="02020603050405020304" pitchFamily="18" charset="0"/>
                              </a:rPr>
                            </m:ctrlPr>
                          </m:dPr>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𝑘</m:t>
                                </m:r>
                              </m:e>
                              <m:sub>
                                <m:r>
                                  <a:rPr lang="en-US" b="0" i="1" smtClean="0">
                                    <a:latin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cs typeface="Times New Roman" panose="02020603050405020304" pitchFamily="18" charset="0"/>
                              </a:rPr>
                              <m:t>𝑁</m:t>
                            </m:r>
                            <m:r>
                              <a:rPr lang="en-US" i="1">
                                <a:latin typeface="Cambria Math" panose="02040503050406030204" pitchFamily="18" charset="0"/>
                                <a:cs typeface="Times New Roman" panose="02020603050405020304" pitchFamily="18" charset="0"/>
                              </a:rPr>
                              <m:t>𝑥</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e>
                        </m:d>
                      </m:sup>
                    </m:sSup>
                  </m:oMath>
                </a14:m>
                <a:endParaRPr lang="en-US" dirty="0"/>
              </a:p>
            </p:txBody>
          </p:sp>
        </mc:Choice>
        <mc:Fallback xmlns="">
          <p:sp>
            <p:nvSpPr>
              <p:cNvPr id="6" name="Rectangle 5">
                <a:extLst>
                  <a:ext uri="{FF2B5EF4-FFF2-40B4-BE49-F238E27FC236}">
                    <a16:creationId xmlns:a16="http://schemas.microsoft.com/office/drawing/2014/main" id="{B68CB93A-4B50-43A6-9D16-8FD6AA8858FA}"/>
                  </a:ext>
                </a:extLst>
              </p:cNvPr>
              <p:cNvSpPr>
                <a:spLocks noRot="1" noChangeAspect="1" noMove="1" noResize="1" noEditPoints="1" noAdjustHandles="1" noChangeArrowheads="1" noChangeShapeType="1" noTextEdit="1"/>
              </p:cNvSpPr>
              <p:nvPr/>
            </p:nvSpPr>
            <p:spPr>
              <a:xfrm>
                <a:off x="3743219" y="4958230"/>
                <a:ext cx="3968202" cy="387927"/>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DDDBBFF-006F-4ECF-84FD-8114DAF0BB21}"/>
              </a:ext>
            </a:extLst>
          </p:cNvPr>
          <p:cNvSpPr txBox="1"/>
          <p:nvPr/>
        </p:nvSpPr>
        <p:spPr>
          <a:xfrm>
            <a:off x="1729484" y="5917184"/>
            <a:ext cx="9144000" cy="369332"/>
          </a:xfrm>
          <a:prstGeom prst="rect">
            <a:avLst/>
          </a:prstGeom>
          <a:solidFill>
            <a:srgbClr val="FFFF00"/>
          </a:solidFill>
          <a:ln>
            <a:solidFill>
              <a:srgbClr val="FFFF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This terms give rise to the attenuation of the amplitude as a function of the propagating distance.</a:t>
            </a:r>
          </a:p>
        </p:txBody>
      </p:sp>
      <p:sp>
        <p:nvSpPr>
          <p:cNvPr id="8" name="Arrow: Down 7">
            <a:extLst>
              <a:ext uri="{FF2B5EF4-FFF2-40B4-BE49-F238E27FC236}">
                <a16:creationId xmlns:a16="http://schemas.microsoft.com/office/drawing/2014/main" id="{2C74F29A-0309-4E0D-BADF-5A3198A29708}"/>
              </a:ext>
            </a:extLst>
          </p:cNvPr>
          <p:cNvSpPr/>
          <p:nvPr/>
        </p:nvSpPr>
        <p:spPr>
          <a:xfrm rot="10800000">
            <a:off x="6053190" y="5424389"/>
            <a:ext cx="85618" cy="4145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8FCE319-596F-429F-8868-38F3370E3466}"/>
              </a:ext>
            </a:extLst>
          </p:cNvPr>
          <p:cNvCxnSpPr/>
          <p:nvPr/>
        </p:nvCxnSpPr>
        <p:spPr>
          <a:xfrm>
            <a:off x="6010381" y="5346157"/>
            <a:ext cx="4109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5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1" y="195058"/>
            <a:ext cx="10775172" cy="1450757"/>
          </a:xfrm>
        </p:spPr>
        <p:txBody>
          <a:bodyPr>
            <a:noAutofit/>
          </a:bodyPr>
          <a:lstStyle/>
          <a:p>
            <a:r>
              <a:rPr lang="en-US" sz="4000" b="1" dirty="0">
                <a:latin typeface="Times New Roman" panose="02020603050405020304" pitchFamily="18" charset="0"/>
                <a:cs typeface="Times New Roman" panose="02020603050405020304" pitchFamily="18" charset="0"/>
              </a:rPr>
              <a:t>Transverse waves in a periodic structures</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representing a 1D crystal structure with identical single atom separated by a crystal lattice </a:t>
            </a:r>
            <a:r>
              <a:rPr lang="en-US" sz="4000" b="1" i="1" dirty="0">
                <a:latin typeface="Times New Roman" panose="02020603050405020304" pitchFamily="18" charset="0"/>
                <a:cs typeface="Times New Roman" panose="02020603050405020304" pitchFamily="18" charset="0"/>
              </a:rPr>
              <a:t>a</a:t>
            </a:r>
          </a:p>
        </p:txBody>
      </p:sp>
      <p:sp>
        <p:nvSpPr>
          <p:cNvPr id="3" name="Content Placeholder 2"/>
          <p:cNvSpPr>
            <a:spLocks noGrp="1"/>
          </p:cNvSpPr>
          <p:nvPr>
            <p:ph idx="1"/>
          </p:nvPr>
        </p:nvSpPr>
        <p:spPr>
          <a:xfrm>
            <a:off x="309715" y="1845734"/>
            <a:ext cx="1175446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the propagation of  transverse waves along a linear array of atoms, mass m, in a crystal lattice where the tension </a:t>
            </a:r>
            <a:r>
              <a:rPr lang="en-US" sz="2400" b="1" dirty="0">
                <a:solidFill>
                  <a:srgbClr val="FF0000"/>
                </a:solidFill>
                <a:latin typeface="Times New Roman" panose="02020603050405020304" pitchFamily="18" charset="0"/>
                <a:cs typeface="Times New Roman" panose="02020603050405020304" pitchFamily="18" charset="0"/>
              </a:rPr>
              <a:t>T represents the elastic force </a:t>
            </a:r>
            <a:r>
              <a:rPr lang="en-US" sz="2400" dirty="0">
                <a:latin typeface="Times New Roman" panose="02020603050405020304" pitchFamily="18" charset="0"/>
                <a:cs typeface="Times New Roman" panose="02020603050405020304" pitchFamily="18" charset="0"/>
              </a:rPr>
              <a:t>between the atoms and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the separation between atoms (so that 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the stiffness).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of </a:t>
            </a:r>
            <a:r>
              <a:rPr lang="en-US" sz="2400" i="1" dirty="0" err="1">
                <a:latin typeface="Times New Roman" panose="02020603050405020304" pitchFamily="18" charset="0"/>
                <a:cs typeface="Times New Roman" panose="02020603050405020304" pitchFamily="18" charset="0"/>
              </a:rPr>
              <a:t>r</a:t>
            </a:r>
            <a:r>
              <a:rPr lang="en-US" sz="24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particle due to the transverse waves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substituting the displacement into the equation of motion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a:t>
            </a:r>
            <a:r>
              <a:rPr lang="en-US" sz="2400" b="1" dirty="0">
                <a:solidFill>
                  <a:srgbClr val="FF0000"/>
                </a:solidFill>
                <a:latin typeface="Times New Roman" panose="02020603050405020304" pitchFamily="18" charset="0"/>
                <a:cs typeface="Times New Roman" panose="02020603050405020304" pitchFamily="18" charset="0"/>
              </a:rPr>
              <a:t> permitted frequencies </a:t>
            </a:r>
            <a:r>
              <a:rPr lang="en-US" sz="2400" dirty="0">
                <a:latin typeface="Times New Roman" panose="02020603050405020304" pitchFamily="18" charset="0"/>
                <a:cs typeface="Times New Roman" panose="02020603050405020304" pitchFamily="18" charset="0"/>
              </a:rPr>
              <a:t>are found to be</a:t>
            </a:r>
          </a:p>
        </p:txBody>
      </p:sp>
      <p:sp>
        <p:nvSpPr>
          <p:cNvPr id="4" name="Slide Number Placeholder 3"/>
          <p:cNvSpPr>
            <a:spLocks noGrp="1"/>
          </p:cNvSpPr>
          <p:nvPr>
            <p:ph type="sldNum" sz="quarter" idx="12"/>
          </p:nvPr>
        </p:nvSpPr>
        <p:spPr/>
        <p:txBody>
          <a:bodyPr/>
          <a:lstStyle/>
          <a:p>
            <a:fld id="{061CFEB1-74F7-45A5-A566-20026EB2CC31}"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63965842"/>
              </p:ext>
            </p:extLst>
          </p:nvPr>
        </p:nvGraphicFramePr>
        <p:xfrm>
          <a:off x="3701026" y="3431827"/>
          <a:ext cx="4026758" cy="615199"/>
        </p:xfrm>
        <a:graphic>
          <a:graphicData uri="http://schemas.openxmlformats.org/presentationml/2006/ole">
            <mc:AlternateContent xmlns:mc="http://schemas.openxmlformats.org/markup-compatibility/2006">
              <mc:Choice xmlns:v="urn:schemas-microsoft-com:vml" Requires="v">
                <p:oleObj spid="_x0000_s21139" name="Equation" r:id="rId4" imgW="1828800" imgH="279360" progId="Equation.DSMT4">
                  <p:embed/>
                </p:oleObj>
              </mc:Choice>
              <mc:Fallback>
                <p:oleObj name="Equation" r:id="rId4" imgW="1828800" imgH="279360" progId="Equation.DSMT4">
                  <p:embed/>
                  <p:pic>
                    <p:nvPicPr>
                      <p:cNvPr id="0" name=""/>
                      <p:cNvPicPr/>
                      <p:nvPr/>
                    </p:nvPicPr>
                    <p:blipFill>
                      <a:blip r:embed="rId5"/>
                      <a:stretch>
                        <a:fillRect/>
                      </a:stretch>
                    </p:blipFill>
                    <p:spPr>
                      <a:xfrm>
                        <a:off x="3701026" y="3431827"/>
                        <a:ext cx="4026758" cy="61519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05643637"/>
              </p:ext>
            </p:extLst>
          </p:nvPr>
        </p:nvGraphicFramePr>
        <p:xfrm>
          <a:off x="8153195" y="3783670"/>
          <a:ext cx="3793578" cy="871118"/>
        </p:xfrm>
        <a:graphic>
          <a:graphicData uri="http://schemas.openxmlformats.org/presentationml/2006/ole">
            <mc:AlternateContent xmlns:mc="http://schemas.openxmlformats.org/markup-compatibility/2006">
              <mc:Choice xmlns:v="urn:schemas-microsoft-com:vml" Requires="v">
                <p:oleObj spid="_x0000_s21140" name="Equation" r:id="rId6" imgW="1714320" imgH="393480" progId="Equation.DSMT4">
                  <p:embed/>
                </p:oleObj>
              </mc:Choice>
              <mc:Fallback>
                <p:oleObj name="Equation" r:id="rId6" imgW="1714320" imgH="393480" progId="Equation.DSMT4">
                  <p:embed/>
                  <p:pic>
                    <p:nvPicPr>
                      <p:cNvPr id="0" name=""/>
                      <p:cNvPicPr/>
                      <p:nvPr/>
                    </p:nvPicPr>
                    <p:blipFill>
                      <a:blip r:embed="rId7"/>
                      <a:stretch>
                        <a:fillRect/>
                      </a:stretch>
                    </p:blipFill>
                    <p:spPr>
                      <a:xfrm>
                        <a:off x="8153195" y="3783670"/>
                        <a:ext cx="3793578" cy="8711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13153388"/>
              </p:ext>
            </p:extLst>
          </p:nvPr>
        </p:nvGraphicFramePr>
        <p:xfrm>
          <a:off x="4114800" y="5197475"/>
          <a:ext cx="2443163" cy="871538"/>
        </p:xfrm>
        <a:graphic>
          <a:graphicData uri="http://schemas.openxmlformats.org/presentationml/2006/ole">
            <mc:AlternateContent xmlns:mc="http://schemas.openxmlformats.org/markup-compatibility/2006">
              <mc:Choice xmlns:v="urn:schemas-microsoft-com:vml" Requires="v">
                <p:oleObj spid="_x0000_s21141" name="Equation" r:id="rId8" imgW="1104840" imgH="393480" progId="Equation.DSMT4">
                  <p:embed/>
                </p:oleObj>
              </mc:Choice>
              <mc:Fallback>
                <p:oleObj name="Equation" r:id="rId8" imgW="1104840" imgH="393480" progId="Equation.DSMT4">
                  <p:embed/>
                  <p:pic>
                    <p:nvPicPr>
                      <p:cNvPr id="0" name=""/>
                      <p:cNvPicPr/>
                      <p:nvPr/>
                    </p:nvPicPr>
                    <p:blipFill>
                      <a:blip r:embed="rId9"/>
                      <a:stretch>
                        <a:fillRect/>
                      </a:stretch>
                    </p:blipFill>
                    <p:spPr>
                      <a:xfrm>
                        <a:off x="4114800" y="5197475"/>
                        <a:ext cx="2443163" cy="871538"/>
                      </a:xfrm>
                      <a:prstGeom prst="rect">
                        <a:avLst/>
                      </a:prstGeom>
                      <a:solidFill>
                        <a:srgbClr val="FFFF00"/>
                      </a:solidFill>
                    </p:spPr>
                  </p:pic>
                </p:oleObj>
              </mc:Fallback>
            </mc:AlternateContent>
          </a:graphicData>
        </a:graphic>
      </p:graphicFrame>
      <p:sp>
        <p:nvSpPr>
          <p:cNvPr id="8" name="TextBox 7"/>
          <p:cNvSpPr txBox="1"/>
          <p:nvPr/>
        </p:nvSpPr>
        <p:spPr>
          <a:xfrm>
            <a:off x="6801003" y="5148776"/>
            <a:ext cx="5170842" cy="1015663"/>
          </a:xfrm>
          <a:prstGeom prst="rect">
            <a:avLst/>
          </a:prstGeom>
          <a:noFill/>
          <a:ln>
            <a:solidFill>
              <a:srgbClr val="FF000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This actually is the dispersion relation for waves travelling along a linear one dimensional array of atoms in a periodic structure.</a:t>
            </a:r>
          </a:p>
        </p:txBody>
      </p:sp>
    </p:spTree>
    <p:extLst>
      <p:ext uri="{BB962C8B-B14F-4D97-AF65-F5344CB8AC3E}">
        <p14:creationId xmlns:p14="http://schemas.microsoft.com/office/powerpoint/2010/main" val="237919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9631"/>
            <a:ext cx="12001500"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An alternative way to derive the equation of motion in case of the one dimensional lattice vibration</a:t>
            </a:r>
          </a:p>
        </p:txBody>
      </p:sp>
      <p:sp>
        <p:nvSpPr>
          <p:cNvPr id="3" name="Content Placeholder 2"/>
          <p:cNvSpPr>
            <a:spLocks noGrp="1"/>
          </p:cNvSpPr>
          <p:nvPr>
            <p:ph idx="1"/>
          </p:nvPr>
        </p:nvSpPr>
        <p:spPr>
          <a:xfrm>
            <a:off x="190500" y="1845734"/>
            <a:ext cx="1186815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simplicity, the forces between the atoms in a one-dimensional crystal lattice is assumed to be proportional to relative displacements from the equilibrium positions.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Equation of motion for </a:t>
            </a:r>
            <a:r>
              <a:rPr lang="en-US" dirty="0" err="1">
                <a:latin typeface="Times New Roman" panose="02020603050405020304" pitchFamily="18" charset="0"/>
                <a:cs typeface="Times New Roman" panose="02020603050405020304" pitchFamily="18" charset="0"/>
              </a:rPr>
              <a:t>rth</a:t>
            </a:r>
            <a:r>
              <a:rPr lang="en-US" dirty="0">
                <a:latin typeface="Times New Roman" panose="02020603050405020304" pitchFamily="18" charset="0"/>
                <a:cs typeface="Times New Roman" panose="02020603050405020304" pitchFamily="18" charset="0"/>
              </a:rPr>
              <a:t> mass: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Due to the stiffness C = T/</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therefore </a:t>
            </a:r>
          </a:p>
        </p:txBody>
      </p:sp>
      <p:sp>
        <p:nvSpPr>
          <p:cNvPr id="4" name="Slide Number Placeholder 3"/>
          <p:cNvSpPr>
            <a:spLocks noGrp="1"/>
          </p:cNvSpPr>
          <p:nvPr>
            <p:ph type="sldNum" sz="quarter" idx="12"/>
          </p:nvPr>
        </p:nvSpPr>
        <p:spPr/>
        <p:txBody>
          <a:bodyPr/>
          <a:lstStyle/>
          <a:p>
            <a:fld id="{061CFEB1-74F7-45A5-A566-20026EB2CC31}" type="slidenum">
              <a:rPr lang="en-US" smtClean="0"/>
              <a:t>23</a:t>
            </a:fld>
            <a:endParaRPr lang="en-US"/>
          </a:p>
        </p:txBody>
      </p:sp>
      <p:pic>
        <p:nvPicPr>
          <p:cNvPr id="5" name="Picture 4"/>
          <p:cNvPicPr>
            <a:picLocks noChangeAspect="1"/>
          </p:cNvPicPr>
          <p:nvPr/>
        </p:nvPicPr>
        <p:blipFill>
          <a:blip r:embed="rId3"/>
          <a:stretch>
            <a:fillRect/>
          </a:stretch>
        </p:blipFill>
        <p:spPr>
          <a:xfrm>
            <a:off x="3827800" y="2931356"/>
            <a:ext cx="4193500" cy="480938"/>
          </a:xfrm>
          <a:prstGeom prst="rect">
            <a:avLst/>
          </a:prstGeom>
        </p:spPr>
      </p:pic>
      <p:sp>
        <p:nvSpPr>
          <p:cNvPr id="6" name="Rectangle 5"/>
          <p:cNvSpPr/>
          <p:nvPr/>
        </p:nvSpPr>
        <p:spPr>
          <a:xfrm>
            <a:off x="1685925" y="6414908"/>
            <a:ext cx="10372725" cy="369332"/>
          </a:xfrm>
          <a:prstGeom prst="rect">
            <a:avLst/>
          </a:prstGeom>
        </p:spPr>
        <p:txBody>
          <a:bodyPr wrap="square">
            <a:spAutoFit/>
          </a:bodyPr>
          <a:lstStyle/>
          <a:p>
            <a:r>
              <a:rPr lang="en-US" dirty="0">
                <a:hlinkClick r:id="rId4"/>
              </a:rPr>
              <a:t>https://unlcms.unl.edu/cas/physics/tsymbal/teaching/SSP-927/Section%2005_Lattice_Vibrations.pdf</a:t>
            </a:r>
            <a:endParaRPr lang="en-US" dirty="0"/>
          </a:p>
        </p:txBody>
      </p:sp>
      <p:sp>
        <p:nvSpPr>
          <p:cNvPr id="7" name="TextBox 6"/>
          <p:cNvSpPr txBox="1"/>
          <p:nvPr/>
        </p:nvSpPr>
        <p:spPr>
          <a:xfrm>
            <a:off x="7243763" y="3382483"/>
            <a:ext cx="485775" cy="400110"/>
          </a:xfrm>
          <a:prstGeom prst="rect">
            <a:avLst/>
          </a:prstGeom>
          <a:noFill/>
        </p:spPr>
        <p:txBody>
          <a:bodyPr wrap="square" rtlCol="0">
            <a:spAutoFit/>
          </a:bodyPr>
          <a:lstStyle/>
          <a:p>
            <a:r>
              <a:rPr lang="en-US" sz="2000" b="1" i="1" dirty="0"/>
              <a:t>a</a:t>
            </a:r>
            <a:endParaRPr lang="en-US" b="1" i="1" dirty="0"/>
          </a:p>
        </p:txBody>
      </p:sp>
      <p:sp>
        <p:nvSpPr>
          <p:cNvPr id="8" name="TextBox 7"/>
          <p:cNvSpPr txBox="1"/>
          <p:nvPr/>
        </p:nvSpPr>
        <p:spPr>
          <a:xfrm>
            <a:off x="5438775" y="3289648"/>
            <a:ext cx="485775" cy="400110"/>
          </a:xfrm>
          <a:prstGeom prst="rect">
            <a:avLst/>
          </a:prstGeom>
          <a:noFill/>
        </p:spPr>
        <p:txBody>
          <a:bodyPr wrap="square" rtlCol="0">
            <a:spAutoFit/>
          </a:bodyPr>
          <a:lstStyle/>
          <a:p>
            <a:r>
              <a:rPr lang="en-US" sz="2000" b="1" i="1" dirty="0"/>
              <a:t>r</a:t>
            </a:r>
            <a:endParaRPr lang="en-US" b="1" i="1" dirty="0"/>
          </a:p>
        </p:txBody>
      </p:sp>
      <p:sp>
        <p:nvSpPr>
          <p:cNvPr id="9" name="TextBox 8"/>
          <p:cNvSpPr txBox="1"/>
          <p:nvPr/>
        </p:nvSpPr>
        <p:spPr>
          <a:xfrm>
            <a:off x="6124575" y="3285091"/>
            <a:ext cx="827426" cy="400110"/>
          </a:xfrm>
          <a:prstGeom prst="rect">
            <a:avLst/>
          </a:prstGeom>
          <a:noFill/>
        </p:spPr>
        <p:txBody>
          <a:bodyPr wrap="square" rtlCol="0">
            <a:spAutoFit/>
          </a:bodyPr>
          <a:lstStyle/>
          <a:p>
            <a:r>
              <a:rPr lang="en-US" sz="2000" b="1" i="1" dirty="0"/>
              <a:t>r+1</a:t>
            </a:r>
            <a:endParaRPr lang="en-US" b="1" i="1" dirty="0"/>
          </a:p>
        </p:txBody>
      </p:sp>
      <p:sp>
        <p:nvSpPr>
          <p:cNvPr id="10" name="TextBox 9"/>
          <p:cNvSpPr txBox="1"/>
          <p:nvPr/>
        </p:nvSpPr>
        <p:spPr>
          <a:xfrm>
            <a:off x="4636294" y="3285091"/>
            <a:ext cx="802481" cy="400110"/>
          </a:xfrm>
          <a:prstGeom prst="rect">
            <a:avLst/>
          </a:prstGeom>
          <a:noFill/>
        </p:spPr>
        <p:txBody>
          <a:bodyPr wrap="square" rtlCol="0">
            <a:spAutoFit/>
          </a:bodyPr>
          <a:lstStyle/>
          <a:p>
            <a:r>
              <a:rPr lang="en-US" sz="2000" b="1" i="1" dirty="0"/>
              <a:t>r-1</a:t>
            </a:r>
            <a:endParaRPr lang="en-US" b="1" i="1" dirty="0"/>
          </a:p>
        </p:txBody>
      </p:sp>
      <p:sp>
        <p:nvSpPr>
          <p:cNvPr id="11" name="TextBox 10"/>
          <p:cNvSpPr txBox="1"/>
          <p:nvPr/>
        </p:nvSpPr>
        <p:spPr>
          <a:xfrm>
            <a:off x="5438775" y="2528888"/>
            <a:ext cx="6858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y</a:t>
            </a:r>
            <a:r>
              <a:rPr lang="en-US" sz="2000" b="1" baseline="-25000" dirty="0" err="1">
                <a:latin typeface="Times New Roman" panose="02020603050405020304" pitchFamily="18" charset="0"/>
                <a:cs typeface="Times New Roman" panose="02020603050405020304" pitchFamily="18" charset="0"/>
              </a:rPr>
              <a:t>r</a:t>
            </a:r>
            <a:endParaRPr lang="en-US" b="1" baseline="-25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124575" y="2539222"/>
            <a:ext cx="6858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y</a:t>
            </a:r>
            <a:r>
              <a:rPr lang="en-US" sz="2000" b="1" baseline="-25000" dirty="0">
                <a:latin typeface="Times New Roman" panose="02020603050405020304" pitchFamily="18" charset="0"/>
                <a:cs typeface="Times New Roman" panose="02020603050405020304" pitchFamily="18" charset="0"/>
              </a:rPr>
              <a:t>r+1</a:t>
            </a:r>
            <a:endParaRPr lang="en-US" b="1" baseline="-25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633288" y="2537253"/>
            <a:ext cx="6858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y</a:t>
            </a:r>
            <a:r>
              <a:rPr lang="en-US" sz="2000" b="1" baseline="-25000" dirty="0">
                <a:latin typeface="Times New Roman" panose="02020603050405020304" pitchFamily="18" charset="0"/>
                <a:cs typeface="Times New Roman" panose="02020603050405020304" pitchFamily="18" charset="0"/>
              </a:rPr>
              <a:t>r-1</a:t>
            </a:r>
            <a:endParaRPr lang="en-US" b="1" baseline="-250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4890460" y="2586040"/>
            <a:ext cx="310187" cy="8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14363" y="2581857"/>
            <a:ext cx="310187" cy="8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24600" y="2569828"/>
            <a:ext cx="310187" cy="8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69410499"/>
              </p:ext>
            </p:extLst>
          </p:nvPr>
        </p:nvGraphicFramePr>
        <p:xfrm>
          <a:off x="4531536" y="3956929"/>
          <a:ext cx="4206501" cy="956023"/>
        </p:xfrm>
        <a:graphic>
          <a:graphicData uri="http://schemas.openxmlformats.org/presentationml/2006/ole">
            <mc:AlternateContent xmlns:mc="http://schemas.openxmlformats.org/markup-compatibility/2006">
              <mc:Choice xmlns:v="urn:schemas-microsoft-com:vml" Requires="v">
                <p:oleObj spid="_x0000_s43122" name="Equation" r:id="rId5" imgW="2234880" imgH="507960" progId="Equation.DSMT4">
                  <p:embed/>
                </p:oleObj>
              </mc:Choice>
              <mc:Fallback>
                <p:oleObj name="Equation" r:id="rId5" imgW="2234880" imgH="507960" progId="Equation.DSMT4">
                  <p:embed/>
                  <p:pic>
                    <p:nvPicPr>
                      <p:cNvPr id="0" name=""/>
                      <p:cNvPicPr/>
                      <p:nvPr/>
                    </p:nvPicPr>
                    <p:blipFill>
                      <a:blip r:embed="rId6"/>
                      <a:stretch>
                        <a:fillRect/>
                      </a:stretch>
                    </p:blipFill>
                    <p:spPr>
                      <a:xfrm>
                        <a:off x="4531536" y="3956929"/>
                        <a:ext cx="4206501" cy="95602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24008221"/>
              </p:ext>
            </p:extLst>
          </p:nvPr>
        </p:nvGraphicFramePr>
        <p:xfrm>
          <a:off x="4427811" y="4999155"/>
          <a:ext cx="3793578" cy="871118"/>
        </p:xfrm>
        <a:graphic>
          <a:graphicData uri="http://schemas.openxmlformats.org/presentationml/2006/ole">
            <mc:AlternateContent xmlns:mc="http://schemas.openxmlformats.org/markup-compatibility/2006">
              <mc:Choice xmlns:v="urn:schemas-microsoft-com:vml" Requires="v">
                <p:oleObj spid="_x0000_s43123" name="Equation" r:id="rId7" imgW="1714320" imgH="393480" progId="Equation.DSMT4">
                  <p:embed/>
                </p:oleObj>
              </mc:Choice>
              <mc:Fallback>
                <p:oleObj name="Equation" r:id="rId7" imgW="1714320" imgH="393480" progId="Equation.DSMT4">
                  <p:embed/>
                  <p:pic>
                    <p:nvPicPr>
                      <p:cNvPr id="0" name=""/>
                      <p:cNvPicPr/>
                      <p:nvPr/>
                    </p:nvPicPr>
                    <p:blipFill>
                      <a:blip r:embed="rId8"/>
                      <a:stretch>
                        <a:fillRect/>
                      </a:stretch>
                    </p:blipFill>
                    <p:spPr>
                      <a:xfrm>
                        <a:off x="4427811" y="4999155"/>
                        <a:ext cx="3793578" cy="87111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2081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the permitted frequency?</a:t>
            </a:r>
          </a:p>
        </p:txBody>
      </p:sp>
      <p:sp>
        <p:nvSpPr>
          <p:cNvPr id="3" name="Content Placeholder 2"/>
          <p:cNvSpPr>
            <a:spLocks noGrp="1"/>
          </p:cNvSpPr>
          <p:nvPr>
            <p:ph idx="1"/>
          </p:nvPr>
        </p:nvSpPr>
        <p:spPr>
          <a:xfrm>
            <a:off x="450166" y="1845734"/>
            <a:ext cx="10705514" cy="4358118"/>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expression for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 is equivalent to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j</a:t>
            </a:r>
            <a:r>
              <a:rPr lang="en-US" sz="2400" dirty="0" err="1">
                <a:latin typeface="Times New Roman" panose="02020603050405020304" pitchFamily="18" charset="0"/>
                <a:cs typeface="Times New Roman" panose="02020603050405020304" pitchFamily="18" charset="0"/>
                <a:sym typeface="Symbol" panose="05050102010706020507" pitchFamily="18" charset="2"/>
              </a:rPr>
              <a:t>th</a:t>
            </a:r>
            <a:r>
              <a:rPr lang="en-US" sz="2400" dirty="0">
                <a:latin typeface="Times New Roman" panose="02020603050405020304" pitchFamily="18" charset="0"/>
                <a:cs typeface="Times New Roman" panose="02020603050405020304" pitchFamily="18" charset="0"/>
                <a:sym typeface="Symbol" panose="05050102010706020507" pitchFamily="18" charset="2"/>
              </a:rPr>
              <a:t> normal mode frequency of a transverse wave on loaded string,</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If                                     (Show this?)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Therefore, the permitted frequency is actually the </a:t>
            </a:r>
            <a:r>
              <a:rPr lang="en-US" sz="2400">
                <a:latin typeface="Times New Roman" panose="02020603050405020304" pitchFamily="18" charset="0"/>
                <a:cs typeface="Times New Roman" panose="02020603050405020304" pitchFamily="18" charset="0"/>
                <a:sym typeface="Symbol" panose="05050102010706020507" pitchFamily="18" charset="2"/>
              </a:rPr>
              <a:t>normal mode frequency </a:t>
            </a:r>
            <a:r>
              <a:rPr lang="en-US" sz="2400" dirty="0">
                <a:latin typeface="Times New Roman" panose="02020603050405020304" pitchFamily="18" charset="0"/>
                <a:cs typeface="Times New Roman" panose="02020603050405020304" pitchFamily="18" charset="0"/>
                <a:sym typeface="Symbol" panose="05050102010706020507" pitchFamily="18" charset="2"/>
              </a:rPr>
              <a:t>of the transverse wave existing in the linear array of atoms in a periodic structure.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35772734"/>
              </p:ext>
            </p:extLst>
          </p:nvPr>
        </p:nvGraphicFramePr>
        <p:xfrm>
          <a:off x="1927225" y="2859088"/>
          <a:ext cx="6800850" cy="854075"/>
        </p:xfrm>
        <a:graphic>
          <a:graphicData uri="http://schemas.openxmlformats.org/presentationml/2006/ole">
            <mc:AlternateContent xmlns:mc="http://schemas.openxmlformats.org/markup-compatibility/2006">
              <mc:Choice xmlns:v="urn:schemas-microsoft-com:vml" Requires="v">
                <p:oleObj spid="_x0000_s29014" name="Equation" r:id="rId4" imgW="3746160" imgH="469800" progId="Equation.DSMT4">
                  <p:embed/>
                </p:oleObj>
              </mc:Choice>
              <mc:Fallback>
                <p:oleObj name="Equation" r:id="rId4" imgW="3746160" imgH="469800" progId="Equation.DSMT4">
                  <p:embed/>
                  <p:pic>
                    <p:nvPicPr>
                      <p:cNvPr id="0" name=""/>
                      <p:cNvPicPr/>
                      <p:nvPr/>
                    </p:nvPicPr>
                    <p:blipFill>
                      <a:blip r:embed="rId5"/>
                      <a:stretch>
                        <a:fillRect/>
                      </a:stretch>
                    </p:blipFill>
                    <p:spPr>
                      <a:xfrm>
                        <a:off x="1927225" y="2859088"/>
                        <a:ext cx="6800850" cy="854075"/>
                      </a:xfrm>
                      <a:prstGeom prst="rect">
                        <a:avLst/>
                      </a:prstGeom>
                    </p:spPr>
                  </p:pic>
                </p:oleObj>
              </mc:Fallback>
            </mc:AlternateContent>
          </a:graphicData>
        </a:graphic>
      </p:graphicFrame>
      <p:sp>
        <p:nvSpPr>
          <p:cNvPr id="6" name="Rectangle 5"/>
          <p:cNvSpPr/>
          <p:nvPr/>
        </p:nvSpPr>
        <p:spPr>
          <a:xfrm>
            <a:off x="6794695" y="2757268"/>
            <a:ext cx="2208628" cy="95589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76974" y="2888660"/>
            <a:ext cx="1485118"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Permitted frequency</a:t>
            </a:r>
          </a:p>
        </p:txBody>
      </p:sp>
      <p:sp>
        <p:nvSpPr>
          <p:cNvPr id="8" name="Right Arrow 7"/>
          <p:cNvSpPr/>
          <p:nvPr/>
        </p:nvSpPr>
        <p:spPr>
          <a:xfrm flipH="1">
            <a:off x="9186203" y="3094892"/>
            <a:ext cx="714255" cy="295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18129604"/>
              </p:ext>
            </p:extLst>
          </p:nvPr>
        </p:nvGraphicFramePr>
        <p:xfrm>
          <a:off x="1465384" y="4040627"/>
          <a:ext cx="1661005" cy="854929"/>
        </p:xfrm>
        <a:graphic>
          <a:graphicData uri="http://schemas.openxmlformats.org/presentationml/2006/ole">
            <mc:AlternateContent xmlns:mc="http://schemas.openxmlformats.org/markup-compatibility/2006">
              <mc:Choice xmlns:v="urn:schemas-microsoft-com:vml" Requires="v">
                <p:oleObj spid="_x0000_s29015" name="Equation" r:id="rId6" imgW="863280" imgH="444240" progId="Equation.DSMT4">
                  <p:embed/>
                </p:oleObj>
              </mc:Choice>
              <mc:Fallback>
                <p:oleObj name="Equation" r:id="rId6" imgW="863280" imgH="444240" progId="Equation.DSMT4">
                  <p:embed/>
                  <p:pic>
                    <p:nvPicPr>
                      <p:cNvPr id="0" name=""/>
                      <p:cNvPicPr/>
                      <p:nvPr/>
                    </p:nvPicPr>
                    <p:blipFill>
                      <a:blip r:embed="rId7"/>
                      <a:stretch>
                        <a:fillRect/>
                      </a:stretch>
                    </p:blipFill>
                    <p:spPr>
                      <a:xfrm>
                        <a:off x="1465384" y="4040627"/>
                        <a:ext cx="1661005" cy="854929"/>
                      </a:xfrm>
                      <a:prstGeom prst="rect">
                        <a:avLst/>
                      </a:prstGeom>
                    </p:spPr>
                  </p:pic>
                </p:oleObj>
              </mc:Fallback>
            </mc:AlternateContent>
          </a:graphicData>
        </a:graphic>
      </p:graphicFrame>
    </p:spTree>
    <p:extLst>
      <p:ext uri="{BB962C8B-B14F-4D97-AF65-F5344CB8AC3E}">
        <p14:creationId xmlns:p14="http://schemas.microsoft.com/office/powerpoint/2010/main" val="234124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Show </a:t>
            </a:r>
          </a:p>
        </p:txBody>
      </p:sp>
      <p:sp>
        <p:nvSpPr>
          <p:cNvPr id="3" name="Content Placeholder 2"/>
          <p:cNvSpPr>
            <a:spLocks noGrp="1"/>
          </p:cNvSpPr>
          <p:nvPr>
            <p:ph idx="1"/>
          </p:nvPr>
        </p:nvSpPr>
        <p:spPr>
          <a:xfrm>
            <a:off x="393988" y="1773458"/>
            <a:ext cx="1081849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the length of the string or crystal, therefore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the allowed wavelengths have to satisfy with                   ; where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is an integer.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a:t>
            </a:r>
            <a:r>
              <a:rPr lang="en-US" sz="2400" i="1" dirty="0">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are integers and they can be equal ( </a:t>
            </a:r>
            <a:r>
              <a:rPr lang="en-US" sz="2400" i="1" dirty="0">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indicate a particular normal mode of interest. Provided that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2</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we then can conclude that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13249041"/>
              </p:ext>
            </p:extLst>
          </p:nvPr>
        </p:nvGraphicFramePr>
        <p:xfrm>
          <a:off x="3094159" y="704614"/>
          <a:ext cx="2006479" cy="1032746"/>
        </p:xfrm>
        <a:graphic>
          <a:graphicData uri="http://schemas.openxmlformats.org/presentationml/2006/ole">
            <mc:AlternateContent xmlns:mc="http://schemas.openxmlformats.org/markup-compatibility/2006">
              <mc:Choice xmlns:v="urn:schemas-microsoft-com:vml" Requires="v">
                <p:oleObj spid="_x0000_s42328" name="Equation" r:id="rId4" imgW="863280" imgH="444240" progId="Equation.DSMT4">
                  <p:embed/>
                </p:oleObj>
              </mc:Choice>
              <mc:Fallback>
                <p:oleObj name="Equation" r:id="rId4" imgW="863280" imgH="444240" progId="Equation.DSMT4">
                  <p:embed/>
                  <p:pic>
                    <p:nvPicPr>
                      <p:cNvPr id="0" name=""/>
                      <p:cNvPicPr/>
                      <p:nvPr/>
                    </p:nvPicPr>
                    <p:blipFill>
                      <a:blip r:embed="rId5"/>
                      <a:stretch>
                        <a:fillRect/>
                      </a:stretch>
                    </p:blipFill>
                    <p:spPr>
                      <a:xfrm>
                        <a:off x="3094159" y="704614"/>
                        <a:ext cx="2006479" cy="1032746"/>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827851"/>
              </p:ext>
            </p:extLst>
          </p:nvPr>
        </p:nvGraphicFramePr>
        <p:xfrm>
          <a:off x="8031133" y="1681049"/>
          <a:ext cx="2985048" cy="948690"/>
        </p:xfrm>
        <a:graphic>
          <a:graphicData uri="http://schemas.openxmlformats.org/presentationml/2006/ole">
            <mc:AlternateContent xmlns:mc="http://schemas.openxmlformats.org/markup-compatibility/2006">
              <mc:Choice xmlns:v="urn:schemas-microsoft-com:vml" Requires="v">
                <p:oleObj spid="_x0000_s42329" name="Equation" r:id="rId6" imgW="1396800" imgH="444240" progId="Equation.DSMT4">
                  <p:embed/>
                </p:oleObj>
              </mc:Choice>
              <mc:Fallback>
                <p:oleObj name="Equation" r:id="rId6" imgW="1396800" imgH="444240" progId="Equation.DSMT4">
                  <p:embed/>
                  <p:pic>
                    <p:nvPicPr>
                      <p:cNvPr id="0" name=""/>
                      <p:cNvPicPr/>
                      <p:nvPr/>
                    </p:nvPicPr>
                    <p:blipFill>
                      <a:blip r:embed="rId7"/>
                      <a:stretch>
                        <a:fillRect/>
                      </a:stretch>
                    </p:blipFill>
                    <p:spPr>
                      <a:xfrm>
                        <a:off x="8031133" y="1681049"/>
                        <a:ext cx="2985048" cy="948690"/>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75988861"/>
              </p:ext>
            </p:extLst>
          </p:nvPr>
        </p:nvGraphicFramePr>
        <p:xfrm>
          <a:off x="6866967" y="2629739"/>
          <a:ext cx="967864" cy="833439"/>
        </p:xfrm>
        <a:graphic>
          <a:graphicData uri="http://schemas.openxmlformats.org/presentationml/2006/ole">
            <mc:AlternateContent xmlns:mc="http://schemas.openxmlformats.org/markup-compatibility/2006">
              <mc:Choice xmlns:v="urn:schemas-microsoft-com:vml" Requires="v">
                <p:oleObj spid="_x0000_s42330" name="Equation" r:id="rId8" imgW="457200" imgH="393480" progId="Equation.DSMT4">
                  <p:embed/>
                </p:oleObj>
              </mc:Choice>
              <mc:Fallback>
                <p:oleObj name="Equation" r:id="rId8" imgW="457200" imgH="393480" progId="Equation.DSMT4">
                  <p:embed/>
                  <p:pic>
                    <p:nvPicPr>
                      <p:cNvPr id="0" name=""/>
                      <p:cNvPicPr/>
                      <p:nvPr/>
                    </p:nvPicPr>
                    <p:blipFill>
                      <a:blip r:embed="rId9"/>
                      <a:stretch>
                        <a:fillRect/>
                      </a:stretch>
                    </p:blipFill>
                    <p:spPr>
                      <a:xfrm>
                        <a:off x="6866967" y="2629739"/>
                        <a:ext cx="967864" cy="83343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42883595"/>
              </p:ext>
            </p:extLst>
          </p:nvPr>
        </p:nvGraphicFramePr>
        <p:xfrm>
          <a:off x="1489075" y="3575050"/>
          <a:ext cx="4068763" cy="949325"/>
        </p:xfrm>
        <a:graphic>
          <a:graphicData uri="http://schemas.openxmlformats.org/presentationml/2006/ole">
            <mc:AlternateContent xmlns:mc="http://schemas.openxmlformats.org/markup-compatibility/2006">
              <mc:Choice xmlns:v="urn:schemas-microsoft-com:vml" Requires="v">
                <p:oleObj spid="_x0000_s42331" name="Equation" r:id="rId10" imgW="1904760" imgH="444240" progId="Equation.DSMT4">
                  <p:embed/>
                </p:oleObj>
              </mc:Choice>
              <mc:Fallback>
                <p:oleObj name="Equation" r:id="rId10" imgW="1904760" imgH="444240" progId="Equation.DSMT4">
                  <p:embed/>
                  <p:pic>
                    <p:nvPicPr>
                      <p:cNvPr id="0" name=""/>
                      <p:cNvPicPr/>
                      <p:nvPr/>
                    </p:nvPicPr>
                    <p:blipFill>
                      <a:blip r:embed="rId11"/>
                      <a:stretch>
                        <a:fillRect/>
                      </a:stretch>
                    </p:blipFill>
                    <p:spPr>
                      <a:xfrm>
                        <a:off x="1489075" y="3575050"/>
                        <a:ext cx="4068763" cy="949325"/>
                      </a:xfrm>
                      <a:prstGeom prst="rect">
                        <a:avLst/>
                      </a:prstGeom>
                      <a:solidFill>
                        <a:schemeClr val="bg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5832016"/>
              </p:ext>
            </p:extLst>
          </p:nvPr>
        </p:nvGraphicFramePr>
        <p:xfrm>
          <a:off x="9900458" y="5280445"/>
          <a:ext cx="2006479" cy="1032746"/>
        </p:xfrm>
        <a:graphic>
          <a:graphicData uri="http://schemas.openxmlformats.org/presentationml/2006/ole">
            <mc:AlternateContent xmlns:mc="http://schemas.openxmlformats.org/markup-compatibility/2006">
              <mc:Choice xmlns:v="urn:schemas-microsoft-com:vml" Requires="v">
                <p:oleObj spid="_x0000_s42332" name="Equation" r:id="rId12" imgW="863280" imgH="444240" progId="Equation.DSMT4">
                  <p:embed/>
                </p:oleObj>
              </mc:Choice>
              <mc:Fallback>
                <p:oleObj name="Equation" r:id="rId12" imgW="863280" imgH="444240" progId="Equation.DSMT4">
                  <p:embed/>
                  <p:pic>
                    <p:nvPicPr>
                      <p:cNvPr id="0" name=""/>
                      <p:cNvPicPr/>
                      <p:nvPr/>
                    </p:nvPicPr>
                    <p:blipFill>
                      <a:blip r:embed="rId5"/>
                      <a:stretch>
                        <a:fillRect/>
                      </a:stretch>
                    </p:blipFill>
                    <p:spPr>
                      <a:xfrm>
                        <a:off x="9900458" y="5280445"/>
                        <a:ext cx="2006479" cy="1032746"/>
                      </a:xfrm>
                      <a:prstGeom prst="rect">
                        <a:avLst/>
                      </a:prstGeom>
                      <a:solidFill>
                        <a:srgbClr val="FFFF00"/>
                      </a:solidFill>
                    </p:spPr>
                  </p:pic>
                </p:oleObj>
              </mc:Fallback>
            </mc:AlternateContent>
          </a:graphicData>
        </a:graphic>
      </p:graphicFrame>
      <p:grpSp>
        <p:nvGrpSpPr>
          <p:cNvPr id="23" name="Group 22">
            <a:extLst>
              <a:ext uri="{FF2B5EF4-FFF2-40B4-BE49-F238E27FC236}">
                <a16:creationId xmlns:a16="http://schemas.microsoft.com/office/drawing/2014/main" id="{1992E8D2-7E88-4259-B5E0-3F7867E39C96}"/>
              </a:ext>
            </a:extLst>
          </p:cNvPr>
          <p:cNvGrpSpPr/>
          <p:nvPr/>
        </p:nvGrpSpPr>
        <p:grpSpPr>
          <a:xfrm>
            <a:off x="5860897" y="101566"/>
            <a:ext cx="6046040" cy="1455698"/>
            <a:chOff x="5860897" y="101566"/>
            <a:chExt cx="6046040" cy="1455698"/>
          </a:xfrm>
        </p:grpSpPr>
        <p:pic>
          <p:nvPicPr>
            <p:cNvPr id="11" name="Picture 10">
              <a:extLst>
                <a:ext uri="{FF2B5EF4-FFF2-40B4-BE49-F238E27FC236}">
                  <a16:creationId xmlns:a16="http://schemas.microsoft.com/office/drawing/2014/main" id="{82BA36E9-552E-4A76-B349-80C45A33F6E7}"/>
                </a:ext>
              </a:extLst>
            </p:cNvPr>
            <p:cNvPicPr>
              <a:picLocks noChangeAspect="1"/>
            </p:cNvPicPr>
            <p:nvPr/>
          </p:nvPicPr>
          <p:blipFill>
            <a:blip r:embed="rId13"/>
            <a:stretch>
              <a:fillRect/>
            </a:stretch>
          </p:blipFill>
          <p:spPr>
            <a:xfrm>
              <a:off x="5860897" y="504435"/>
              <a:ext cx="6046040" cy="752650"/>
            </a:xfrm>
            <a:prstGeom prst="rect">
              <a:avLst/>
            </a:prstGeom>
          </p:spPr>
        </p:pic>
        <p:sp>
          <p:nvSpPr>
            <p:cNvPr id="12" name="Rectangle 11">
              <a:extLst>
                <a:ext uri="{FF2B5EF4-FFF2-40B4-BE49-F238E27FC236}">
                  <a16:creationId xmlns:a16="http://schemas.microsoft.com/office/drawing/2014/main" id="{81796207-A45D-4EA5-B41C-53949960AD79}"/>
                </a:ext>
              </a:extLst>
            </p:cNvPr>
            <p:cNvSpPr/>
            <p:nvPr/>
          </p:nvSpPr>
          <p:spPr>
            <a:xfrm>
              <a:off x="11419725" y="504435"/>
              <a:ext cx="220895" cy="6253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93A304-9F5E-4000-A51A-ABF0D83971AE}"/>
                </a:ext>
              </a:extLst>
            </p:cNvPr>
            <p:cNvSpPr/>
            <p:nvPr/>
          </p:nvSpPr>
          <p:spPr>
            <a:xfrm>
              <a:off x="5985552" y="499159"/>
              <a:ext cx="220895" cy="6253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B2D142-7A1D-4765-B2C4-F7F5C155A403}"/>
                </a:ext>
              </a:extLst>
            </p:cNvPr>
            <p:cNvSpPr txBox="1"/>
            <p:nvPr/>
          </p:nvSpPr>
          <p:spPr>
            <a:xfrm>
              <a:off x="6295399" y="219528"/>
              <a:ext cx="361650" cy="369332"/>
            </a:xfrm>
            <a:prstGeom prst="rect">
              <a:avLst/>
            </a:prstGeom>
            <a:noFill/>
          </p:spPr>
          <p:txBody>
            <a:bodyPr wrap="square" rtlCol="0">
              <a:spAutoFit/>
            </a:bodyPr>
            <a:lstStyle/>
            <a:p>
              <a:r>
                <a:rPr lang="en-US" dirty="0"/>
                <a:t>1</a:t>
              </a:r>
            </a:p>
          </p:txBody>
        </p:sp>
        <p:sp>
          <p:nvSpPr>
            <p:cNvPr id="16" name="TextBox 15">
              <a:extLst>
                <a:ext uri="{FF2B5EF4-FFF2-40B4-BE49-F238E27FC236}">
                  <a16:creationId xmlns:a16="http://schemas.microsoft.com/office/drawing/2014/main" id="{C91043A8-7D82-4B66-9800-8670A7824B5B}"/>
                </a:ext>
              </a:extLst>
            </p:cNvPr>
            <p:cNvSpPr txBox="1"/>
            <p:nvPr/>
          </p:nvSpPr>
          <p:spPr>
            <a:xfrm>
              <a:off x="6785881" y="219683"/>
              <a:ext cx="361650" cy="369332"/>
            </a:xfrm>
            <a:prstGeom prst="rect">
              <a:avLst/>
            </a:prstGeom>
            <a:noFill/>
          </p:spPr>
          <p:txBody>
            <a:bodyPr wrap="square" rtlCol="0">
              <a:spAutoFit/>
            </a:bodyPr>
            <a:lstStyle/>
            <a:p>
              <a:r>
                <a:rPr lang="en-US" dirty="0"/>
                <a:t>2</a:t>
              </a:r>
            </a:p>
          </p:txBody>
        </p:sp>
        <p:sp>
          <p:nvSpPr>
            <p:cNvPr id="17" name="TextBox 16">
              <a:extLst>
                <a:ext uri="{FF2B5EF4-FFF2-40B4-BE49-F238E27FC236}">
                  <a16:creationId xmlns:a16="http://schemas.microsoft.com/office/drawing/2014/main" id="{08AE6F06-7857-4756-B1F1-D16045CAF51D}"/>
                </a:ext>
              </a:extLst>
            </p:cNvPr>
            <p:cNvSpPr txBox="1"/>
            <p:nvPr/>
          </p:nvSpPr>
          <p:spPr>
            <a:xfrm>
              <a:off x="10970064" y="219528"/>
              <a:ext cx="36165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n</a:t>
              </a:r>
            </a:p>
          </p:txBody>
        </p:sp>
        <p:cxnSp>
          <p:nvCxnSpPr>
            <p:cNvPr id="18" name="Straight Arrow Connector 17">
              <a:extLst>
                <a:ext uri="{FF2B5EF4-FFF2-40B4-BE49-F238E27FC236}">
                  <a16:creationId xmlns:a16="http://schemas.microsoft.com/office/drawing/2014/main" id="{26DFE3C3-A117-4F3A-ADE1-CC1096A3F7DF}"/>
                </a:ext>
              </a:extLst>
            </p:cNvPr>
            <p:cNvCxnSpPr/>
            <p:nvPr/>
          </p:nvCxnSpPr>
          <p:spPr>
            <a:xfrm flipV="1">
              <a:off x="6206447" y="1354549"/>
              <a:ext cx="5213278" cy="3609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DD7258-717D-422C-A58D-3770B6177CB9}"/>
                </a:ext>
              </a:extLst>
            </p:cNvPr>
            <p:cNvSpPr txBox="1"/>
            <p:nvPr/>
          </p:nvSpPr>
          <p:spPr>
            <a:xfrm>
              <a:off x="8640720" y="1187932"/>
              <a:ext cx="486394" cy="369332"/>
            </a:xfrm>
            <a:prstGeom prst="rect">
              <a:avLst/>
            </a:prstGeom>
            <a:solidFill>
              <a:schemeClr val="bg1"/>
            </a:solid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l</a:t>
              </a:r>
            </a:p>
          </p:txBody>
        </p:sp>
        <p:sp>
          <p:nvSpPr>
            <p:cNvPr id="21" name="TextBox 20">
              <a:extLst>
                <a:ext uri="{FF2B5EF4-FFF2-40B4-BE49-F238E27FC236}">
                  <a16:creationId xmlns:a16="http://schemas.microsoft.com/office/drawing/2014/main" id="{CF7103C6-18F7-4BE6-9D62-8C155BC928A2}"/>
                </a:ext>
              </a:extLst>
            </p:cNvPr>
            <p:cNvSpPr txBox="1"/>
            <p:nvPr/>
          </p:nvSpPr>
          <p:spPr>
            <a:xfrm>
              <a:off x="8297958" y="101566"/>
              <a:ext cx="486394" cy="369332"/>
            </a:xfrm>
            <a:prstGeom prst="rect">
              <a:avLst/>
            </a:prstGeom>
            <a:solidFill>
              <a:schemeClr val="bg1"/>
            </a:solid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a</a:t>
              </a:r>
            </a:p>
          </p:txBody>
        </p:sp>
        <p:cxnSp>
          <p:nvCxnSpPr>
            <p:cNvPr id="22" name="Straight Arrow Connector 21">
              <a:extLst>
                <a:ext uri="{FF2B5EF4-FFF2-40B4-BE49-F238E27FC236}">
                  <a16:creationId xmlns:a16="http://schemas.microsoft.com/office/drawing/2014/main" id="{2F8D599D-F7E9-4E3D-B0F2-2F56C616C5BF}"/>
                </a:ext>
              </a:extLst>
            </p:cNvPr>
            <p:cNvCxnSpPr>
              <a:cxnSpLocks/>
            </p:cNvCxnSpPr>
            <p:nvPr/>
          </p:nvCxnSpPr>
          <p:spPr>
            <a:xfrm>
              <a:off x="8273748" y="499159"/>
              <a:ext cx="558799" cy="5276"/>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422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26</a:t>
            </a:fld>
            <a:endParaRPr lang="en-US"/>
          </a:p>
        </p:txBody>
      </p:sp>
      <p:pic>
        <p:nvPicPr>
          <p:cNvPr id="5" name="Picture 4"/>
          <p:cNvPicPr>
            <a:picLocks noChangeAspect="1"/>
          </p:cNvPicPr>
          <p:nvPr/>
        </p:nvPicPr>
        <p:blipFill>
          <a:blip r:embed="rId4"/>
          <a:stretch>
            <a:fillRect/>
          </a:stretch>
        </p:blipFill>
        <p:spPr>
          <a:xfrm>
            <a:off x="0" y="3369028"/>
            <a:ext cx="9403921" cy="2833057"/>
          </a:xfrm>
          <a:prstGeom prst="rect">
            <a:avLst/>
          </a:prstGeom>
        </p:spPr>
      </p:pic>
      <p:sp>
        <p:nvSpPr>
          <p:cNvPr id="2" name="TextBox 1"/>
          <p:cNvSpPr txBox="1"/>
          <p:nvPr/>
        </p:nvSpPr>
        <p:spPr>
          <a:xfrm>
            <a:off x="478301" y="548640"/>
            <a:ext cx="1135262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maximum permitted frequency </a:t>
            </a:r>
            <a:r>
              <a:rPr lang="en-US" sz="2400" dirty="0">
                <a:latin typeface="Times New Roman" panose="02020603050405020304" pitchFamily="18" charset="0"/>
                <a:cs typeface="Times New Roman" panose="02020603050405020304" pitchFamily="18" charset="0"/>
              </a:rPr>
              <a:t>is found to be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a:t>
            </a:r>
            <a:r>
              <a:rPr lang="en-US" sz="2400" i="1" dirty="0" err="1">
                <a:latin typeface="Times New Roman" panose="02020603050405020304" pitchFamily="18" charset="0"/>
                <a:cs typeface="Times New Roman" panose="02020603050405020304" pitchFamily="18" charset="0"/>
              </a:rPr>
              <a:t>ka</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 =2</a:t>
            </a: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which is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allowed minimum wavelength </a:t>
            </a:r>
            <a:r>
              <a:rPr lang="en-US" sz="2400" dirty="0">
                <a:latin typeface="Times New Roman" panose="02020603050405020304" pitchFamily="18" charset="0"/>
                <a:cs typeface="Times New Roman" panose="02020603050405020304" pitchFamily="18" charset="0"/>
                <a:sym typeface="Symbol" panose="05050102010706020507" pitchFamily="18" charset="2"/>
              </a:rPr>
              <a:t>for the transverse wave to propagate along the linear array of atoms in a periodic structure.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graph below shows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dispersion relation ( vs k)  </a:t>
            </a:r>
            <a:r>
              <a:rPr lang="en-US" sz="2400" dirty="0">
                <a:latin typeface="Times New Roman" panose="02020603050405020304" pitchFamily="18" charset="0"/>
                <a:cs typeface="Times New Roman" panose="02020603050405020304" pitchFamily="18" charset="0"/>
                <a:sym typeface="Symbol" panose="05050102010706020507" pitchFamily="18" charset="2"/>
              </a:rPr>
              <a:t>for the linear array atoms.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Due to                                       , the permitted frequency is then represented as</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Object 2"/>
              <p:cNvSpPr txBox="1"/>
              <p:nvPr/>
            </p:nvSpPr>
            <p:spPr>
              <a:xfrm>
                <a:off x="7337158" y="435626"/>
                <a:ext cx="1176337" cy="7588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𝜔</m:t>
                          </m:r>
                        </m:e>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𝑇</m:t>
                          </m:r>
                        </m:num>
                        <m:den>
                          <m:r>
                            <a:rPr lang="en-US" i="1">
                              <a:solidFill>
                                <a:srgbClr val="000000"/>
                              </a:solidFill>
                              <a:latin typeface="Cambria Math" panose="02040503050406030204" pitchFamily="18" charset="0"/>
                            </a:rPr>
                            <m:t>𝑚𝑎</m:t>
                          </m:r>
                        </m:den>
                      </m:f>
                    </m:oMath>
                  </m:oMathPara>
                </a14:m>
                <a:endParaRPr lang="en-US" dirty="0"/>
              </a:p>
            </p:txBody>
          </p:sp>
        </mc:Choice>
        <mc:Fallback xmlns="">
          <p:sp>
            <p:nvSpPr>
              <p:cNvPr id="3" name="Object 2"/>
              <p:cNvSpPr txBox="1">
                <a:spLocks noRot="1" noChangeAspect="1" noMove="1" noResize="1" noEditPoints="1" noAdjustHandles="1" noChangeArrowheads="1" noChangeShapeType="1" noTextEdit="1"/>
              </p:cNvSpPr>
              <p:nvPr/>
            </p:nvSpPr>
            <p:spPr>
              <a:xfrm>
                <a:off x="7337158" y="435626"/>
                <a:ext cx="1176337" cy="758825"/>
              </a:xfrm>
              <a:prstGeom prst="rect">
                <a:avLst/>
              </a:prstGeom>
              <a:blipFill>
                <a:blip r:embed="rId5"/>
                <a:stretch>
                  <a:fillRect/>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3190743721"/>
              </p:ext>
            </p:extLst>
          </p:nvPr>
        </p:nvGraphicFramePr>
        <p:xfrm>
          <a:off x="1990578" y="2563927"/>
          <a:ext cx="2443163" cy="871538"/>
        </p:xfrm>
        <a:graphic>
          <a:graphicData uri="http://schemas.openxmlformats.org/presentationml/2006/ole">
            <mc:AlternateContent xmlns:mc="http://schemas.openxmlformats.org/markup-compatibility/2006">
              <mc:Choice xmlns:v="urn:schemas-microsoft-com:vml" Requires="v">
                <p:oleObj spid="_x0000_s30192" name="Equation" r:id="rId6" imgW="1104840" imgH="393480" progId="Equation.DSMT4">
                  <p:embed/>
                </p:oleObj>
              </mc:Choice>
              <mc:Fallback>
                <p:oleObj name="Equation" r:id="rId6" imgW="1104840" imgH="393480" progId="Equation.DSMT4">
                  <p:embed/>
                  <p:pic>
                    <p:nvPicPr>
                      <p:cNvPr id="0" name=""/>
                      <p:cNvPicPr/>
                      <p:nvPr/>
                    </p:nvPicPr>
                    <p:blipFill>
                      <a:blip r:embed="rId7"/>
                      <a:stretch>
                        <a:fillRect/>
                      </a:stretch>
                    </p:blipFill>
                    <p:spPr>
                      <a:xfrm>
                        <a:off x="1990578" y="2563927"/>
                        <a:ext cx="2443163" cy="871538"/>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71489535"/>
              </p:ext>
            </p:extLst>
          </p:nvPr>
        </p:nvGraphicFramePr>
        <p:xfrm>
          <a:off x="10556470" y="2479790"/>
          <a:ext cx="1038225" cy="955675"/>
        </p:xfrm>
        <a:graphic>
          <a:graphicData uri="http://schemas.openxmlformats.org/presentationml/2006/ole">
            <mc:AlternateContent xmlns:mc="http://schemas.openxmlformats.org/markup-compatibility/2006">
              <mc:Choice xmlns:v="urn:schemas-microsoft-com:vml" Requires="v">
                <p:oleObj spid="_x0000_s30193" name="Equation" r:id="rId8" imgW="469800" imgH="431640" progId="Equation.DSMT4">
                  <p:embed/>
                </p:oleObj>
              </mc:Choice>
              <mc:Fallback>
                <p:oleObj name="Equation" r:id="rId8" imgW="469800" imgH="431640" progId="Equation.DSMT4">
                  <p:embed/>
                  <p:pic>
                    <p:nvPicPr>
                      <p:cNvPr id="0" name=""/>
                      <p:cNvPicPr/>
                      <p:nvPr/>
                    </p:nvPicPr>
                    <p:blipFill>
                      <a:blip r:embed="rId9"/>
                      <a:stretch>
                        <a:fillRect/>
                      </a:stretch>
                    </p:blipFill>
                    <p:spPr>
                      <a:xfrm>
                        <a:off x="10556470" y="2479790"/>
                        <a:ext cx="1038225" cy="955675"/>
                      </a:xfrm>
                      <a:prstGeom prst="rect">
                        <a:avLst/>
                      </a:prstGeom>
                      <a:solidFill>
                        <a:srgbClr val="FFFF00"/>
                      </a:solidFill>
                    </p:spPr>
                  </p:pic>
                </p:oleObj>
              </mc:Fallback>
            </mc:AlternateContent>
          </a:graphicData>
        </a:graphic>
      </p:graphicFrame>
      <p:sp>
        <p:nvSpPr>
          <p:cNvPr id="9" name="TextBox 8"/>
          <p:cNvSpPr txBox="1"/>
          <p:nvPr/>
        </p:nvSpPr>
        <p:spPr>
          <a:xfrm>
            <a:off x="8963423" y="3793463"/>
            <a:ext cx="2740897" cy="2308324"/>
          </a:xfrm>
          <a:prstGeom prst="rect">
            <a:avLst/>
          </a:prstGeom>
          <a:noFill/>
          <a:ln w="28575">
            <a:solidFill>
              <a:srgbClr val="FF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Note that the repetition values of </a:t>
            </a:r>
            <a:r>
              <a:rPr lang="en-US" sz="2400" dirty="0">
                <a:latin typeface="Times New Roman" panose="02020603050405020304" pitchFamily="18" charset="0"/>
                <a:cs typeface="Times New Roman" panose="02020603050405020304" pitchFamily="18" charset="0"/>
                <a:sym typeface="Symbol" panose="05050102010706020507" pitchFamily="18" charset="2"/>
              </a:rPr>
              <a:t> beyond the region -/a k /a, this region defines a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Brillouin zone</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400425" y="3369028"/>
            <a:ext cx="2614613" cy="273275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14738" y="6101787"/>
            <a:ext cx="2185987"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Brillouin zone</a:t>
            </a:r>
          </a:p>
        </p:txBody>
      </p:sp>
      <p:sp>
        <p:nvSpPr>
          <p:cNvPr id="11" name="TextBox 10"/>
          <p:cNvSpPr txBox="1"/>
          <p:nvPr/>
        </p:nvSpPr>
        <p:spPr>
          <a:xfrm>
            <a:off x="290035" y="3860281"/>
            <a:ext cx="2922124" cy="163121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The frequency and the displacement of the atoms do not change when k is greater than the 1</a:t>
            </a:r>
            <a:r>
              <a:rPr lang="en-US" sz="2000" b="1" baseline="30000" dirty="0">
                <a:latin typeface="Times New Roman" panose="02020603050405020304" pitchFamily="18" charset="0"/>
                <a:cs typeface="Times New Roman" panose="02020603050405020304" pitchFamily="18" charset="0"/>
              </a:rPr>
              <a:t>st</a:t>
            </a:r>
            <a:r>
              <a:rPr lang="en-US" sz="2000" b="1" dirty="0">
                <a:latin typeface="Times New Roman" panose="02020603050405020304" pitchFamily="18" charset="0"/>
                <a:cs typeface="Times New Roman" panose="02020603050405020304" pitchFamily="18" charset="0"/>
              </a:rPr>
              <a:t> Brillouin zone.</a:t>
            </a:r>
          </a:p>
        </p:txBody>
      </p:sp>
    </p:spTree>
    <p:extLst>
      <p:ext uri="{BB962C8B-B14F-4D97-AF65-F5344CB8AC3E}">
        <p14:creationId xmlns:p14="http://schemas.microsoft.com/office/powerpoint/2010/main" val="31040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3"/>
            <a:ext cx="10058400" cy="4614051"/>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long wavelengths or low values of the wave number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sin </a:t>
            </a:r>
            <a:r>
              <a:rPr lang="en-US" sz="2400" i="1" dirty="0" err="1">
                <a:latin typeface="Times New Roman" panose="02020603050405020304" pitchFamily="18" charset="0"/>
                <a:cs typeface="Times New Roman" panose="02020603050405020304" pitchFamily="18" charset="0"/>
              </a:rPr>
              <a:t>ka</a:t>
            </a:r>
            <a:r>
              <a:rPr lang="en-US" sz="24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ka</a:t>
            </a:r>
            <a:r>
              <a:rPr lang="en-US" sz="2400" dirty="0">
                <a:latin typeface="Times New Roman" panose="02020603050405020304" pitchFamily="18" charset="0"/>
                <a:cs typeface="Times New Roman" panose="02020603050405020304" pitchFamily="18" charset="0"/>
                <a:sym typeface="Wingdings" panose="05000000000000000000" pitchFamily="2" charset="2"/>
              </a:rPr>
              <a:t>/2</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short wavelengths, the phase velocity is given by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 only at very short wavelengths does the atomic spacing of the crystal structure affect the speed of the wave propagation.</a:t>
            </a:r>
          </a:p>
        </p:txBody>
      </p:sp>
      <p:sp>
        <p:nvSpPr>
          <p:cNvPr id="4" name="Slide Number Placeholder 3"/>
          <p:cNvSpPr>
            <a:spLocks noGrp="1"/>
          </p:cNvSpPr>
          <p:nvPr>
            <p:ph type="sldNum" sz="quarter" idx="12"/>
          </p:nvPr>
        </p:nvSpPr>
        <p:spPr/>
        <p:txBody>
          <a:bodyPr/>
          <a:lstStyle/>
          <a:p>
            <a:fld id="{061CFEB1-74F7-45A5-A566-20026EB2CC31}" type="slidenum">
              <a:rPr lang="en-US" smtClean="0"/>
              <a:t>27</a:t>
            </a:fld>
            <a:endParaRPr lang="en-US"/>
          </a:p>
        </p:txBody>
      </p:sp>
      <p:sp>
        <p:nvSpPr>
          <p:cNvPr id="5" name="Title 1"/>
          <p:cNvSpPr txBox="1">
            <a:spLocks/>
          </p:cNvSpPr>
          <p:nvPr/>
        </p:nvSpPr>
        <p:spPr>
          <a:xfrm>
            <a:off x="434926" y="124825"/>
            <a:ext cx="11383108" cy="1450757"/>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Dispersion relation for travelling long and short wavelength waves in a periodic structure </a:t>
            </a:r>
          </a:p>
        </p:txBody>
      </p:sp>
      <p:graphicFrame>
        <p:nvGraphicFramePr>
          <p:cNvPr id="6" name="Object 5"/>
          <p:cNvGraphicFramePr>
            <a:graphicFrameLocks noChangeAspect="1"/>
          </p:cNvGraphicFramePr>
          <p:nvPr>
            <p:extLst>
              <p:ext uri="{D42A27DB-BD31-4B8C-83A1-F6EECF244321}">
                <p14:modId xmlns:p14="http://schemas.microsoft.com/office/powerpoint/2010/main" val="625985787"/>
              </p:ext>
            </p:extLst>
          </p:nvPr>
        </p:nvGraphicFramePr>
        <p:xfrm>
          <a:off x="4596117" y="2240986"/>
          <a:ext cx="2400968" cy="1711581"/>
        </p:xfrm>
        <a:graphic>
          <a:graphicData uri="http://schemas.openxmlformats.org/presentationml/2006/ole">
            <mc:AlternateContent xmlns:mc="http://schemas.openxmlformats.org/markup-compatibility/2006">
              <mc:Choice xmlns:v="urn:schemas-microsoft-com:vml" Requires="v">
                <p:oleObj spid="_x0000_s22950" name="Equation" r:id="rId4" imgW="1282680" imgH="914400" progId="Equation.DSMT4">
                  <p:embed/>
                </p:oleObj>
              </mc:Choice>
              <mc:Fallback>
                <p:oleObj name="Equation" r:id="rId4" imgW="1282680" imgH="914400" progId="Equation.DSMT4">
                  <p:embed/>
                  <p:pic>
                    <p:nvPicPr>
                      <p:cNvPr id="0" name=""/>
                      <p:cNvPicPr/>
                      <p:nvPr/>
                    </p:nvPicPr>
                    <p:blipFill>
                      <a:blip r:embed="rId5"/>
                      <a:stretch>
                        <a:fillRect/>
                      </a:stretch>
                    </p:blipFill>
                    <p:spPr>
                      <a:xfrm>
                        <a:off x="4596117" y="2240986"/>
                        <a:ext cx="2400968" cy="171158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339453"/>
              </p:ext>
            </p:extLst>
          </p:nvPr>
        </p:nvGraphicFramePr>
        <p:xfrm>
          <a:off x="4745457" y="4303793"/>
          <a:ext cx="2680750" cy="1008599"/>
        </p:xfrm>
        <a:graphic>
          <a:graphicData uri="http://schemas.openxmlformats.org/presentationml/2006/ole">
            <mc:AlternateContent xmlns:mc="http://schemas.openxmlformats.org/markup-compatibility/2006">
              <mc:Choice xmlns:v="urn:schemas-microsoft-com:vml" Requires="v">
                <p:oleObj spid="_x0000_s22951" name="Equation" r:id="rId6" imgW="1282680" imgH="482400" progId="Equation.DSMT4">
                  <p:embed/>
                </p:oleObj>
              </mc:Choice>
              <mc:Fallback>
                <p:oleObj name="Equation" r:id="rId6" imgW="1282680" imgH="482400" progId="Equation.DSMT4">
                  <p:embed/>
                  <p:pic>
                    <p:nvPicPr>
                      <p:cNvPr id="0" name=""/>
                      <p:cNvPicPr/>
                      <p:nvPr/>
                    </p:nvPicPr>
                    <p:blipFill>
                      <a:blip r:embed="rId7"/>
                      <a:stretch>
                        <a:fillRect/>
                      </a:stretch>
                    </p:blipFill>
                    <p:spPr>
                      <a:xfrm>
                        <a:off x="4745457" y="4303793"/>
                        <a:ext cx="2680750" cy="1008599"/>
                      </a:xfrm>
                      <a:prstGeom prst="rect">
                        <a:avLst/>
                      </a:prstGeom>
                    </p:spPr>
                  </p:pic>
                </p:oleObj>
              </mc:Fallback>
            </mc:AlternateContent>
          </a:graphicData>
        </a:graphic>
      </p:graphicFrame>
      <p:sp>
        <p:nvSpPr>
          <p:cNvPr id="8" name="TextBox 7"/>
          <p:cNvSpPr txBox="1"/>
          <p:nvPr/>
        </p:nvSpPr>
        <p:spPr>
          <a:xfrm>
            <a:off x="8115300" y="3128963"/>
            <a:ext cx="304038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Wave velocity </a:t>
            </a:r>
          </a:p>
        </p:txBody>
      </p:sp>
      <p:sp>
        <p:nvSpPr>
          <p:cNvPr id="9" name="Right Arrow 8"/>
          <p:cNvSpPr/>
          <p:nvPr/>
        </p:nvSpPr>
        <p:spPr>
          <a:xfrm flipH="1">
            <a:off x="7183169" y="3246591"/>
            <a:ext cx="875328" cy="242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68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Dispersion relation for travelling waves in a periodic structure</a:t>
            </a:r>
          </a:p>
        </p:txBody>
      </p:sp>
      <p:sp>
        <p:nvSpPr>
          <p:cNvPr id="3" name="Content Placeholder 2"/>
          <p:cNvSpPr>
            <a:spLocks noGrp="1"/>
          </p:cNvSpPr>
          <p:nvPr>
            <p:ph idx="1"/>
          </p:nvPr>
        </p:nvSpPr>
        <p:spPr>
          <a:xfrm>
            <a:off x="4336394" y="1845734"/>
            <a:ext cx="6819286"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dispersion relation: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maximum permitted frequency is obtained when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 the elastic force constant 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for a crystal is about 15 Nm</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a typical reduced atomic mass is about 60 x 10</a:t>
            </a:r>
            <a:r>
              <a:rPr lang="en-US" sz="2400" baseline="30000" dirty="0">
                <a:latin typeface="Times New Roman" panose="02020603050405020304" pitchFamily="18" charset="0"/>
                <a:cs typeface="Times New Roman" panose="02020603050405020304" pitchFamily="18" charset="0"/>
              </a:rPr>
              <a:t>-27</a:t>
            </a:r>
            <a:r>
              <a:rPr lang="en-US" sz="2400" dirty="0">
                <a:latin typeface="Times New Roman" panose="02020603050405020304" pitchFamily="18" charset="0"/>
                <a:cs typeface="Times New Roman" panose="02020603050405020304" pitchFamily="18" charset="0"/>
              </a:rPr>
              <a:t> kg. </a:t>
            </a:r>
            <a:r>
              <a:rPr lang="en-US" sz="2400" b="1" dirty="0">
                <a:solidFill>
                  <a:srgbClr val="FF0000"/>
                </a:solidFill>
                <a:latin typeface="Times New Roman" panose="02020603050405020304" pitchFamily="18" charset="0"/>
                <a:cs typeface="Times New Roman" panose="02020603050405020304" pitchFamily="18" charset="0"/>
              </a:rPr>
              <a:t>The maximum frequency is found to be  about  5 x 10</a:t>
            </a:r>
            <a:r>
              <a:rPr lang="en-US" sz="2400" b="1" baseline="30000" dirty="0">
                <a:solidFill>
                  <a:srgbClr val="FF0000"/>
                </a:solidFill>
                <a:latin typeface="Times New Roman" panose="02020603050405020304" pitchFamily="18" charset="0"/>
                <a:cs typeface="Times New Roman" panose="02020603050405020304" pitchFamily="18" charset="0"/>
              </a:rPr>
              <a:t>12</a:t>
            </a:r>
            <a:r>
              <a:rPr lang="en-US" sz="2400" b="1" dirty="0">
                <a:solidFill>
                  <a:srgbClr val="FF0000"/>
                </a:solidFill>
                <a:latin typeface="Times New Roman" panose="02020603050405020304" pitchFamily="18" charset="0"/>
                <a:cs typeface="Times New Roman" panose="02020603050405020304" pitchFamily="18" charset="0"/>
              </a:rPr>
              <a:t> Hz</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061CFEB1-74F7-45A5-A566-20026EB2CC31}" type="slidenum">
              <a:rPr lang="en-US" smtClean="0"/>
              <a:t>28</a:t>
            </a:fld>
            <a:endParaRPr lang="en-US"/>
          </a:p>
        </p:txBody>
      </p:sp>
      <p:pic>
        <p:nvPicPr>
          <p:cNvPr id="5" name="Picture 4"/>
          <p:cNvPicPr>
            <a:picLocks noChangeAspect="1"/>
          </p:cNvPicPr>
          <p:nvPr/>
        </p:nvPicPr>
        <p:blipFill>
          <a:blip r:embed="rId4"/>
          <a:stretch>
            <a:fillRect/>
          </a:stretch>
        </p:blipFill>
        <p:spPr>
          <a:xfrm>
            <a:off x="660527" y="2037698"/>
            <a:ext cx="3675867" cy="337495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35855493"/>
              </p:ext>
            </p:extLst>
          </p:nvPr>
        </p:nvGraphicFramePr>
        <p:xfrm>
          <a:off x="8555743" y="1545573"/>
          <a:ext cx="2276475" cy="984250"/>
        </p:xfrm>
        <a:graphic>
          <a:graphicData uri="http://schemas.openxmlformats.org/presentationml/2006/ole">
            <mc:AlternateContent xmlns:mc="http://schemas.openxmlformats.org/markup-compatibility/2006">
              <mc:Choice xmlns:v="urn:schemas-microsoft-com:vml" Requires="v">
                <p:oleObj spid="_x0000_s21937" name="Equation" r:id="rId5" imgW="1028520" imgH="444240" progId="Equation.DSMT4">
                  <p:embed/>
                </p:oleObj>
              </mc:Choice>
              <mc:Fallback>
                <p:oleObj name="Equation" r:id="rId5" imgW="1028520" imgH="444240" progId="Equation.DSMT4">
                  <p:embed/>
                  <p:pic>
                    <p:nvPicPr>
                      <p:cNvPr id="0" name=""/>
                      <p:cNvPicPr/>
                      <p:nvPr/>
                    </p:nvPicPr>
                    <p:blipFill>
                      <a:blip r:embed="rId6"/>
                      <a:stretch>
                        <a:fillRect/>
                      </a:stretch>
                    </p:blipFill>
                    <p:spPr>
                      <a:xfrm>
                        <a:off x="8555743" y="1545573"/>
                        <a:ext cx="2276475" cy="984250"/>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50175021"/>
              </p:ext>
            </p:extLst>
          </p:nvPr>
        </p:nvGraphicFramePr>
        <p:xfrm>
          <a:off x="6126480" y="3379577"/>
          <a:ext cx="2838450" cy="477837"/>
        </p:xfrm>
        <a:graphic>
          <a:graphicData uri="http://schemas.openxmlformats.org/presentationml/2006/ole">
            <mc:AlternateContent xmlns:mc="http://schemas.openxmlformats.org/markup-compatibility/2006">
              <mc:Choice xmlns:v="urn:schemas-microsoft-com:vml" Requires="v">
                <p:oleObj spid="_x0000_s21938" name="Equation" r:id="rId7" imgW="1282680" imgH="215640" progId="Equation.DSMT4">
                  <p:embed/>
                </p:oleObj>
              </mc:Choice>
              <mc:Fallback>
                <p:oleObj name="Equation" r:id="rId7" imgW="1282680" imgH="215640" progId="Equation.DSMT4">
                  <p:embed/>
                  <p:pic>
                    <p:nvPicPr>
                      <p:cNvPr id="0" name=""/>
                      <p:cNvPicPr/>
                      <p:nvPr/>
                    </p:nvPicPr>
                    <p:blipFill>
                      <a:blip r:embed="rId8"/>
                      <a:stretch>
                        <a:fillRect/>
                      </a:stretch>
                    </p:blipFill>
                    <p:spPr>
                      <a:xfrm>
                        <a:off x="6126480" y="3379577"/>
                        <a:ext cx="2838450" cy="477837"/>
                      </a:xfrm>
                      <a:prstGeom prst="rect">
                        <a:avLst/>
                      </a:prstGeom>
                      <a:solidFill>
                        <a:schemeClr val="bg1"/>
                      </a:solidFill>
                    </p:spPr>
                  </p:pic>
                </p:oleObj>
              </mc:Fallback>
            </mc:AlternateContent>
          </a:graphicData>
        </a:graphic>
      </p:graphicFrame>
      <p:sp>
        <p:nvSpPr>
          <p:cNvPr id="8" name="TextBox 7"/>
          <p:cNvSpPr txBox="1"/>
          <p:nvPr/>
        </p:nvSpPr>
        <p:spPr>
          <a:xfrm>
            <a:off x="3390474" y="5599393"/>
            <a:ext cx="831046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The maximum frequency is known as CUT OFF frequency.</a:t>
            </a:r>
          </a:p>
        </p:txBody>
      </p:sp>
      <p:sp>
        <p:nvSpPr>
          <p:cNvPr id="9" name="TextBox 8"/>
          <p:cNvSpPr txBox="1"/>
          <p:nvPr/>
        </p:nvSpPr>
        <p:spPr>
          <a:xfrm>
            <a:off x="1797417" y="2345157"/>
            <a:ext cx="3186113"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Permitted frequency</a:t>
            </a:r>
          </a:p>
        </p:txBody>
      </p:sp>
      <p:cxnSp>
        <p:nvCxnSpPr>
          <p:cNvPr id="11" name="Straight Arrow Connector 10"/>
          <p:cNvCxnSpPr/>
          <p:nvPr/>
        </p:nvCxnSpPr>
        <p:spPr>
          <a:xfrm flipH="1">
            <a:off x="1371600" y="2529823"/>
            <a:ext cx="414338" cy="3848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2162" y="2971800"/>
            <a:ext cx="186251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60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Linear array of two kinds of atoms in an ionic crystal</a:t>
            </a:r>
          </a:p>
        </p:txBody>
      </p:sp>
      <p:sp>
        <p:nvSpPr>
          <p:cNvPr id="3" name="Content Placeholder 2"/>
          <p:cNvSpPr>
            <a:spLocks noGrp="1"/>
          </p:cNvSpPr>
          <p:nvPr>
            <p:ph idx="1"/>
          </p:nvPr>
        </p:nvSpPr>
        <p:spPr>
          <a:xfrm>
            <a:off x="471948" y="1845734"/>
            <a:ext cx="11400504"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this case, a one dimensional line which contains two kinds of atoms with separation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considered.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that atoms of mass </a:t>
            </a:r>
            <a:r>
              <a:rPr lang="en-US" sz="2400" b="1" i="1" dirty="0">
                <a:solidFill>
                  <a:srgbClr val="FF0000"/>
                </a:solidFill>
                <a:latin typeface="Times New Roman" panose="02020603050405020304" pitchFamily="18" charset="0"/>
                <a:cs typeface="Times New Roman" panose="02020603050405020304" pitchFamily="18" charset="0"/>
              </a:rPr>
              <a:t>M</a:t>
            </a:r>
            <a:r>
              <a:rPr lang="en-US" sz="2400" b="1" dirty="0">
                <a:solidFill>
                  <a:srgbClr val="FF0000"/>
                </a:solidFill>
                <a:latin typeface="Times New Roman" panose="02020603050405020304" pitchFamily="18" charset="0"/>
                <a:cs typeface="Times New Roman" panose="02020603050405020304" pitchFamily="18" charset="0"/>
              </a:rPr>
              <a:t> occupying the odd numbered positions </a:t>
            </a:r>
            <a:r>
              <a:rPr lang="en-US" sz="2400" dirty="0">
                <a:latin typeface="Times New Roman" panose="02020603050405020304" pitchFamily="18" charset="0"/>
                <a:cs typeface="Times New Roman" panose="02020603050405020304" pitchFamily="18" charset="0"/>
              </a:rPr>
              <a:t>and those of mass    </a:t>
            </a:r>
            <a:r>
              <a:rPr lang="en-US" sz="2400" b="1" i="1" dirty="0">
                <a:solidFill>
                  <a:srgbClr val="FF0000"/>
                </a:solidFill>
                <a:latin typeface="Times New Roman" panose="02020603050405020304" pitchFamily="18" charset="0"/>
                <a:cs typeface="Times New Roman" panose="02020603050405020304" pitchFamily="18" charset="0"/>
              </a:rPr>
              <a:t>m</a:t>
            </a:r>
            <a:r>
              <a:rPr lang="en-US" sz="2400" b="1" dirty="0">
                <a:solidFill>
                  <a:srgbClr val="FF0000"/>
                </a:solidFill>
                <a:latin typeface="Times New Roman" panose="02020603050405020304" pitchFamily="18" charset="0"/>
                <a:cs typeface="Times New Roman" panose="02020603050405020304" pitchFamily="18" charset="0"/>
              </a:rPr>
              <a:t> occupying the even numbered positioned</a:t>
            </a:r>
            <a:r>
              <a:rPr lang="en-US" sz="2400" dirty="0">
                <a:latin typeface="Times New Roman" panose="02020603050405020304" pitchFamily="18" charset="0"/>
                <a:cs typeface="Times New Roman" panose="02020603050405020304" pitchFamily="18" charset="0"/>
              </a:rPr>
              <a:t>, the equation of motion for each type are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solutions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the dispersion relation as</a:t>
            </a:r>
          </a:p>
        </p:txBody>
      </p:sp>
      <p:sp>
        <p:nvSpPr>
          <p:cNvPr id="4" name="Slide Number Placeholder 3"/>
          <p:cNvSpPr>
            <a:spLocks noGrp="1"/>
          </p:cNvSpPr>
          <p:nvPr>
            <p:ph type="sldNum" sz="quarter" idx="12"/>
          </p:nvPr>
        </p:nvSpPr>
        <p:spPr/>
        <p:txBody>
          <a:bodyPr/>
          <a:lstStyle/>
          <a:p>
            <a:fld id="{061CFEB1-74F7-45A5-A566-20026EB2CC31}" type="slidenum">
              <a:rPr lang="en-US" smtClean="0"/>
              <a:t>29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9161984"/>
              </p:ext>
            </p:extLst>
          </p:nvPr>
        </p:nvGraphicFramePr>
        <p:xfrm>
          <a:off x="1476375" y="3462338"/>
          <a:ext cx="8524875" cy="790575"/>
        </p:xfrm>
        <a:graphic>
          <a:graphicData uri="http://schemas.openxmlformats.org/presentationml/2006/ole">
            <mc:AlternateContent xmlns:mc="http://schemas.openxmlformats.org/markup-compatibility/2006">
              <mc:Choice xmlns:v="urn:schemas-microsoft-com:vml" Requires="v">
                <p:oleObj spid="_x0000_s24181" name="Equation" r:id="rId3" imgW="4241520" imgH="393480" progId="Equation.DSMT4">
                  <p:embed/>
                </p:oleObj>
              </mc:Choice>
              <mc:Fallback>
                <p:oleObj name="Equation" r:id="rId3" imgW="4241520" imgH="393480" progId="Equation.DSMT4">
                  <p:embed/>
                  <p:pic>
                    <p:nvPicPr>
                      <p:cNvPr id="0" name=""/>
                      <p:cNvPicPr/>
                      <p:nvPr/>
                    </p:nvPicPr>
                    <p:blipFill>
                      <a:blip r:embed="rId4"/>
                      <a:stretch>
                        <a:fillRect/>
                      </a:stretch>
                    </p:blipFill>
                    <p:spPr>
                      <a:xfrm>
                        <a:off x="1476375" y="3462338"/>
                        <a:ext cx="8524875" cy="7905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82956317"/>
              </p:ext>
            </p:extLst>
          </p:nvPr>
        </p:nvGraphicFramePr>
        <p:xfrm>
          <a:off x="2975034" y="4352946"/>
          <a:ext cx="6925424" cy="647499"/>
        </p:xfrm>
        <a:graphic>
          <a:graphicData uri="http://schemas.openxmlformats.org/presentationml/2006/ole">
            <mc:AlternateContent xmlns:mc="http://schemas.openxmlformats.org/markup-compatibility/2006">
              <mc:Choice xmlns:v="urn:schemas-microsoft-com:vml" Requires="v">
                <p:oleObj spid="_x0000_s24182" name="Equation" r:id="rId5" imgW="3124080" imgH="291960" progId="Equation.DSMT4">
                  <p:embed/>
                </p:oleObj>
              </mc:Choice>
              <mc:Fallback>
                <p:oleObj name="Equation" r:id="rId5" imgW="3124080" imgH="291960" progId="Equation.DSMT4">
                  <p:embed/>
                  <p:pic>
                    <p:nvPicPr>
                      <p:cNvPr id="0" name=""/>
                      <p:cNvPicPr/>
                      <p:nvPr/>
                    </p:nvPicPr>
                    <p:blipFill>
                      <a:blip r:embed="rId6"/>
                      <a:stretch>
                        <a:fillRect/>
                      </a:stretch>
                    </p:blipFill>
                    <p:spPr>
                      <a:xfrm>
                        <a:off x="2975034" y="4352946"/>
                        <a:ext cx="6925424" cy="6474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58151822"/>
              </p:ext>
            </p:extLst>
          </p:nvPr>
        </p:nvGraphicFramePr>
        <p:xfrm>
          <a:off x="5637040" y="5000445"/>
          <a:ext cx="5518640" cy="1255313"/>
        </p:xfrm>
        <a:graphic>
          <a:graphicData uri="http://schemas.openxmlformats.org/presentationml/2006/ole">
            <mc:AlternateContent xmlns:mc="http://schemas.openxmlformats.org/markup-compatibility/2006">
              <mc:Choice xmlns:v="urn:schemas-microsoft-com:vml" Requires="v">
                <p:oleObj spid="_x0000_s24183" name="Equation" r:id="rId7" imgW="2958840" imgH="672840" progId="Equation.DSMT4">
                  <p:embed/>
                </p:oleObj>
              </mc:Choice>
              <mc:Fallback>
                <p:oleObj name="Equation" r:id="rId7" imgW="2958840" imgH="672840" progId="Equation.DSMT4">
                  <p:embed/>
                  <p:pic>
                    <p:nvPicPr>
                      <p:cNvPr id="0" name=""/>
                      <p:cNvPicPr/>
                      <p:nvPr/>
                    </p:nvPicPr>
                    <p:blipFill>
                      <a:blip r:embed="rId8"/>
                      <a:stretch>
                        <a:fillRect/>
                      </a:stretch>
                    </p:blipFill>
                    <p:spPr>
                      <a:xfrm>
                        <a:off x="5637040" y="5000445"/>
                        <a:ext cx="5518640" cy="1255313"/>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71503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5F79-B572-47B2-B8D3-7F5035E3455A}"/>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Normal mode 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957594-55D8-407D-B8DB-40A14424B6B3}"/>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Due to the second boundary condition: y = 0 at  x = </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all times, </a:t>
                </a:r>
                <a14:m>
                  <m:oMath xmlns:m="http://schemas.openxmlformats.org/officeDocument/2006/math">
                    <m:r>
                      <a:rPr lang="en-US" b="0" i="1" smtClean="0">
                        <a:latin typeface="Cambria Math" panose="02040503050406030204" pitchFamily="18" charset="0"/>
                        <a:cs typeface="Times New Roman" panose="02020603050405020304" pitchFamily="18" charset="0"/>
                      </a:rPr>
                      <m:t>𝑘𝑙</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b="0" dirty="0">
                  <a:latin typeface="Times New Roman" panose="02020603050405020304" pitchFamily="18" charset="0"/>
                  <a:ea typeface="Cambria Math" panose="020405030504060302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leads to </a:t>
                </a:r>
                <a14:m>
                  <m:oMath xmlns:m="http://schemas.openxmlformats.org/officeDocument/2006/math">
                    <m:r>
                      <a:rPr lang="en-US" b="0" i="1" smtClean="0">
                        <a:latin typeface="Cambria Math" panose="02040503050406030204" pitchFamily="18" charset="0"/>
                        <a:cs typeface="Times New Roman" panose="02020603050405020304" pitchFamily="18" charset="0"/>
                      </a:rPr>
                      <m:t>𝑙</m:t>
                    </m:r>
                    <m:r>
                      <a:rPr lang="en-US" b="0" i="1" smtClean="0">
                        <a:latin typeface="Cambria Math" panose="02040503050406030204" pitchFamily="18" charset="0"/>
                        <a:cs typeface="Times New Roman" panose="02020603050405020304" pitchFamily="18" charset="0"/>
                      </a:rPr>
                      <m:t>=</m:t>
                    </m:r>
                    <m:f>
                      <m:fPr>
                        <m:type m:val="skw"/>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num>
                      <m:den>
                        <m:r>
                          <a:rPr lang="en-US" b="0" i="1" smtClean="0">
                            <a:latin typeface="Cambria Math" panose="02040503050406030204" pitchFamily="18" charset="0"/>
                            <a:cs typeface="Times New Roman" panose="02020603050405020304" pitchFamily="18" charset="0"/>
                          </a:rPr>
                          <m:t>2</m:t>
                        </m:r>
                      </m:den>
                    </m:f>
                  </m:oMath>
                </a14:m>
                <a:r>
                  <a:rPr lang="en-US" dirty="0">
                    <a:latin typeface="Times New Roman" panose="02020603050405020304" pitchFamily="18" charset="0"/>
                    <a:cs typeface="Times New Roman" panose="02020603050405020304" pitchFamily="18" charset="0"/>
                  </a:rPr>
                  <a:t>  which is the condition for each normal mode of standing waves.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animation below shows the first four allowed mode shapes for a fixed-fixed string. The number of "humps" (antinodes) corresponds to the value of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DF957594-55D8-407D-B8DB-40A14424B6B3}"/>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2FE77F0-E514-4A1A-993F-65EEB5EF992A}"/>
              </a:ext>
            </a:extLst>
          </p:cNvPr>
          <p:cNvSpPr>
            <a:spLocks noGrp="1"/>
          </p:cNvSpPr>
          <p:nvPr>
            <p:ph type="sldNum" sz="quarter" idx="12"/>
          </p:nvPr>
        </p:nvSpPr>
        <p:spPr/>
        <p:txBody>
          <a:bodyPr/>
          <a:lstStyle/>
          <a:p>
            <a:fld id="{061CFEB1-74F7-45A5-A566-20026EB2CC31}" type="slidenum">
              <a:rPr lang="en-US" smtClean="0"/>
              <a:t>3</a:t>
            </a:fld>
            <a:endParaRPr lang="en-US"/>
          </a:p>
        </p:txBody>
      </p:sp>
      <p:sp>
        <p:nvSpPr>
          <p:cNvPr id="5" name="Rectangle 4">
            <a:extLst>
              <a:ext uri="{FF2B5EF4-FFF2-40B4-BE49-F238E27FC236}">
                <a16:creationId xmlns:a16="http://schemas.microsoft.com/office/drawing/2014/main" id="{15FC1088-EA2B-4A81-9AE9-1D095BE86120}"/>
              </a:ext>
            </a:extLst>
          </p:cNvPr>
          <p:cNvSpPr/>
          <p:nvPr/>
        </p:nvSpPr>
        <p:spPr>
          <a:xfrm>
            <a:off x="2655643" y="6386731"/>
            <a:ext cx="7900827" cy="369332"/>
          </a:xfrm>
          <a:prstGeom prst="rect">
            <a:avLst/>
          </a:prstGeom>
        </p:spPr>
        <p:txBody>
          <a:bodyPr wrap="square">
            <a:spAutoFit/>
          </a:bodyPr>
          <a:lstStyle/>
          <a:p>
            <a:r>
              <a:rPr lang="en-US" dirty="0"/>
              <a:t>https://www.acs.psu.edu/drussell/Demos/Pluck-Fourier/Pluck-Fourier.html</a:t>
            </a:r>
          </a:p>
        </p:txBody>
      </p:sp>
      <p:grpSp>
        <p:nvGrpSpPr>
          <p:cNvPr id="12" name="Group 11">
            <a:extLst>
              <a:ext uri="{FF2B5EF4-FFF2-40B4-BE49-F238E27FC236}">
                <a16:creationId xmlns:a16="http://schemas.microsoft.com/office/drawing/2014/main" id="{A4EF2B60-FB0C-4C31-A8ED-AAB2CFF2BC31}"/>
              </a:ext>
            </a:extLst>
          </p:cNvPr>
          <p:cNvGrpSpPr/>
          <p:nvPr/>
        </p:nvGrpSpPr>
        <p:grpSpPr>
          <a:xfrm>
            <a:off x="1572352" y="3599025"/>
            <a:ext cx="7361746" cy="2645301"/>
            <a:chOff x="2168253" y="3640121"/>
            <a:chExt cx="7361746" cy="2645301"/>
          </a:xfrm>
        </p:grpSpPr>
        <p:pic>
          <p:nvPicPr>
            <p:cNvPr id="48132" name="Picture 4">
              <a:extLst>
                <a:ext uri="{FF2B5EF4-FFF2-40B4-BE49-F238E27FC236}">
                  <a16:creationId xmlns:a16="http://schemas.microsoft.com/office/drawing/2014/main" id="{63A93BC4-CE56-452F-90C4-69321A13F7F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68253" y="3640121"/>
              <a:ext cx="7361746" cy="22289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1400BAE7-B1E4-4498-BF4B-C2182A09497E}"/>
                </a:ext>
              </a:extLst>
            </p:cNvPr>
            <p:cNvGrpSpPr/>
            <p:nvPr/>
          </p:nvGrpSpPr>
          <p:grpSpPr>
            <a:xfrm>
              <a:off x="2168253" y="5916090"/>
              <a:ext cx="1725063" cy="369332"/>
              <a:chOff x="2538712" y="5507731"/>
              <a:chExt cx="1725063" cy="369332"/>
            </a:xfrm>
          </p:grpSpPr>
          <p:cxnSp>
            <p:nvCxnSpPr>
              <p:cNvPr id="9" name="Straight Arrow Connector 8">
                <a:extLst>
                  <a:ext uri="{FF2B5EF4-FFF2-40B4-BE49-F238E27FC236}">
                    <a16:creationId xmlns:a16="http://schemas.microsoft.com/office/drawing/2014/main" id="{144A3B35-E6A2-49F4-AE78-B04153746AC1}"/>
                  </a:ext>
                </a:extLst>
              </p:cNvPr>
              <p:cNvCxnSpPr/>
              <p:nvPr/>
            </p:nvCxnSpPr>
            <p:spPr>
              <a:xfrm>
                <a:off x="2538712" y="5657973"/>
                <a:ext cx="1725063" cy="0"/>
              </a:xfrm>
              <a:prstGeom prst="straightConnector1">
                <a:avLst/>
              </a:prstGeom>
              <a:ln>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54AA74-80B6-40E9-9691-A20C2D3695B5}"/>
                  </a:ext>
                </a:extLst>
              </p:cNvPr>
              <p:cNvSpPr txBox="1"/>
              <p:nvPr/>
            </p:nvSpPr>
            <p:spPr>
              <a:xfrm>
                <a:off x="3287730" y="5507731"/>
                <a:ext cx="421240" cy="369332"/>
              </a:xfrm>
              <a:prstGeom prst="rect">
                <a:avLst/>
              </a:prstGeom>
              <a:solidFill>
                <a:schemeClr val="bg1"/>
              </a:solidFill>
              <a:ln>
                <a:solidFill>
                  <a:schemeClr val="bg1"/>
                </a:solidFill>
              </a:ln>
            </p:spPr>
            <p:txBody>
              <a:bodyPr wrap="square" rtlCol="0">
                <a:spAutoFit/>
              </a:bodyPr>
              <a:lstStyle/>
              <a:p>
                <a:r>
                  <a:rPr lang="en-US" i="1" dirty="0">
                    <a:latin typeface="Times New Roman" panose="02020603050405020304" pitchFamily="18" charset="0"/>
                    <a:cs typeface="Times New Roman" panose="02020603050405020304" pitchFamily="18" charset="0"/>
                  </a:rPr>
                  <a:t>l</a:t>
                </a:r>
              </a:p>
            </p:txBody>
          </p:sp>
        </p:grpSp>
        <p:grpSp>
          <p:nvGrpSpPr>
            <p:cNvPr id="13" name="Group 12">
              <a:extLst>
                <a:ext uri="{FF2B5EF4-FFF2-40B4-BE49-F238E27FC236}">
                  <a16:creationId xmlns:a16="http://schemas.microsoft.com/office/drawing/2014/main" id="{FC72A1C9-0D7F-4DDD-9CA4-D34907D4CF37}"/>
                </a:ext>
              </a:extLst>
            </p:cNvPr>
            <p:cNvGrpSpPr/>
            <p:nvPr/>
          </p:nvGrpSpPr>
          <p:grpSpPr>
            <a:xfrm>
              <a:off x="4087529" y="5907176"/>
              <a:ext cx="1725063" cy="369332"/>
              <a:chOff x="2538712" y="5507731"/>
              <a:chExt cx="1725063" cy="369332"/>
            </a:xfrm>
          </p:grpSpPr>
          <p:cxnSp>
            <p:nvCxnSpPr>
              <p:cNvPr id="14" name="Straight Arrow Connector 13">
                <a:extLst>
                  <a:ext uri="{FF2B5EF4-FFF2-40B4-BE49-F238E27FC236}">
                    <a16:creationId xmlns:a16="http://schemas.microsoft.com/office/drawing/2014/main" id="{D4A38362-90B7-4225-B2BB-3C0F6903DC27}"/>
                  </a:ext>
                </a:extLst>
              </p:cNvPr>
              <p:cNvCxnSpPr/>
              <p:nvPr/>
            </p:nvCxnSpPr>
            <p:spPr>
              <a:xfrm>
                <a:off x="2538712" y="5657973"/>
                <a:ext cx="1725063" cy="0"/>
              </a:xfrm>
              <a:prstGeom prst="straightConnector1">
                <a:avLst/>
              </a:prstGeom>
              <a:ln>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BA2FB3-10C2-4AE5-B2DD-B709CB0DE294}"/>
                  </a:ext>
                </a:extLst>
              </p:cNvPr>
              <p:cNvSpPr txBox="1"/>
              <p:nvPr/>
            </p:nvSpPr>
            <p:spPr>
              <a:xfrm>
                <a:off x="3287730" y="5507731"/>
                <a:ext cx="421240" cy="369332"/>
              </a:xfrm>
              <a:prstGeom prst="rect">
                <a:avLst/>
              </a:prstGeom>
              <a:solidFill>
                <a:schemeClr val="bg1"/>
              </a:solidFill>
              <a:ln>
                <a:solidFill>
                  <a:schemeClr val="bg1"/>
                </a:solidFill>
              </a:ln>
            </p:spPr>
            <p:txBody>
              <a:bodyPr wrap="square" rtlCol="0">
                <a:spAutoFit/>
              </a:bodyPr>
              <a:lstStyle/>
              <a:p>
                <a:r>
                  <a:rPr lang="en-US" i="1" dirty="0">
                    <a:latin typeface="Times New Roman" panose="02020603050405020304" pitchFamily="18" charset="0"/>
                    <a:cs typeface="Times New Roman" panose="02020603050405020304" pitchFamily="18" charset="0"/>
                  </a:rPr>
                  <a:t>l</a:t>
                </a:r>
              </a:p>
            </p:txBody>
          </p:sp>
        </p:grpSp>
        <p:grpSp>
          <p:nvGrpSpPr>
            <p:cNvPr id="16" name="Group 15">
              <a:extLst>
                <a:ext uri="{FF2B5EF4-FFF2-40B4-BE49-F238E27FC236}">
                  <a16:creationId xmlns:a16="http://schemas.microsoft.com/office/drawing/2014/main" id="{934D8CE9-8F9A-4794-AB72-E3ECD4A5FF09}"/>
                </a:ext>
              </a:extLst>
            </p:cNvPr>
            <p:cNvGrpSpPr/>
            <p:nvPr/>
          </p:nvGrpSpPr>
          <p:grpSpPr>
            <a:xfrm>
              <a:off x="5956850" y="5911934"/>
              <a:ext cx="1725063" cy="369332"/>
              <a:chOff x="2538712" y="5507731"/>
              <a:chExt cx="1725063" cy="369332"/>
            </a:xfrm>
          </p:grpSpPr>
          <p:cxnSp>
            <p:nvCxnSpPr>
              <p:cNvPr id="17" name="Straight Arrow Connector 16">
                <a:extLst>
                  <a:ext uri="{FF2B5EF4-FFF2-40B4-BE49-F238E27FC236}">
                    <a16:creationId xmlns:a16="http://schemas.microsoft.com/office/drawing/2014/main" id="{0C7AE0BE-CDCA-4A51-AB2E-C768FF8D6FDC}"/>
                  </a:ext>
                </a:extLst>
              </p:cNvPr>
              <p:cNvCxnSpPr/>
              <p:nvPr/>
            </p:nvCxnSpPr>
            <p:spPr>
              <a:xfrm>
                <a:off x="2538712" y="5657973"/>
                <a:ext cx="1725063" cy="0"/>
              </a:xfrm>
              <a:prstGeom prst="straightConnector1">
                <a:avLst/>
              </a:prstGeom>
              <a:ln>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EC0EFDB-12D1-43D3-8A0A-EE3E9DF21B62}"/>
                  </a:ext>
                </a:extLst>
              </p:cNvPr>
              <p:cNvSpPr txBox="1"/>
              <p:nvPr/>
            </p:nvSpPr>
            <p:spPr>
              <a:xfrm>
                <a:off x="3287730" y="5507731"/>
                <a:ext cx="421240" cy="369332"/>
              </a:xfrm>
              <a:prstGeom prst="rect">
                <a:avLst/>
              </a:prstGeom>
              <a:solidFill>
                <a:schemeClr val="bg1"/>
              </a:solidFill>
              <a:ln>
                <a:solidFill>
                  <a:schemeClr val="bg1"/>
                </a:solidFill>
              </a:ln>
            </p:spPr>
            <p:txBody>
              <a:bodyPr wrap="square" rtlCol="0">
                <a:spAutoFit/>
              </a:bodyPr>
              <a:lstStyle/>
              <a:p>
                <a:r>
                  <a:rPr lang="en-US" i="1" dirty="0">
                    <a:latin typeface="Times New Roman" panose="02020603050405020304" pitchFamily="18" charset="0"/>
                    <a:cs typeface="Times New Roman" panose="02020603050405020304" pitchFamily="18" charset="0"/>
                  </a:rPr>
                  <a:t>l</a:t>
                </a:r>
              </a:p>
            </p:txBody>
          </p:sp>
        </p:grpSp>
        <p:grpSp>
          <p:nvGrpSpPr>
            <p:cNvPr id="19" name="Group 18">
              <a:extLst>
                <a:ext uri="{FF2B5EF4-FFF2-40B4-BE49-F238E27FC236}">
                  <a16:creationId xmlns:a16="http://schemas.microsoft.com/office/drawing/2014/main" id="{8165EE3F-4FCC-4D0B-8DE9-EFAFDF9542D4}"/>
                </a:ext>
              </a:extLst>
            </p:cNvPr>
            <p:cNvGrpSpPr/>
            <p:nvPr/>
          </p:nvGrpSpPr>
          <p:grpSpPr>
            <a:xfrm>
              <a:off x="7804936" y="5910778"/>
              <a:ext cx="1725063" cy="369332"/>
              <a:chOff x="2538712" y="5507731"/>
              <a:chExt cx="1725063" cy="369332"/>
            </a:xfrm>
          </p:grpSpPr>
          <p:cxnSp>
            <p:nvCxnSpPr>
              <p:cNvPr id="20" name="Straight Arrow Connector 19">
                <a:extLst>
                  <a:ext uri="{FF2B5EF4-FFF2-40B4-BE49-F238E27FC236}">
                    <a16:creationId xmlns:a16="http://schemas.microsoft.com/office/drawing/2014/main" id="{C36705C9-631F-444B-9D65-8BCE842778F7}"/>
                  </a:ext>
                </a:extLst>
              </p:cNvPr>
              <p:cNvCxnSpPr/>
              <p:nvPr/>
            </p:nvCxnSpPr>
            <p:spPr>
              <a:xfrm>
                <a:off x="2538712" y="5657973"/>
                <a:ext cx="1725063" cy="0"/>
              </a:xfrm>
              <a:prstGeom prst="straightConnector1">
                <a:avLst/>
              </a:prstGeom>
              <a:ln>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A4A9AAB-CE43-4866-B1FC-E6275E40ED76}"/>
                  </a:ext>
                </a:extLst>
              </p:cNvPr>
              <p:cNvSpPr txBox="1"/>
              <p:nvPr/>
            </p:nvSpPr>
            <p:spPr>
              <a:xfrm>
                <a:off x="3287730" y="5507731"/>
                <a:ext cx="421240" cy="369332"/>
              </a:xfrm>
              <a:prstGeom prst="rect">
                <a:avLst/>
              </a:prstGeom>
              <a:solidFill>
                <a:schemeClr val="bg1"/>
              </a:solidFill>
              <a:ln>
                <a:solidFill>
                  <a:schemeClr val="bg1"/>
                </a:solidFill>
              </a:ln>
            </p:spPr>
            <p:txBody>
              <a:bodyPr wrap="square" rtlCol="0">
                <a:spAutoFit/>
              </a:bodyPr>
              <a:lstStyle/>
              <a:p>
                <a:r>
                  <a:rPr lang="en-US" i="1" dirty="0">
                    <a:latin typeface="Times New Roman" panose="02020603050405020304" pitchFamily="18" charset="0"/>
                    <a:cs typeface="Times New Roman" panose="02020603050405020304" pitchFamily="18" charset="0"/>
                  </a:rPr>
                  <a:t>l</a:t>
                </a:r>
              </a:p>
            </p:txBody>
          </p:sp>
        </p:grpSp>
      </p:grpSp>
    </p:spTree>
    <p:extLst>
      <p:ext uri="{BB962C8B-B14F-4D97-AF65-F5344CB8AC3E}">
        <p14:creationId xmlns:p14="http://schemas.microsoft.com/office/powerpoint/2010/main" val="2347012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0898"/>
            <a:ext cx="12001500" cy="1450757"/>
          </a:xfrm>
        </p:spPr>
        <p:txBody>
          <a:bodyPr>
            <a:normAutofit/>
          </a:bodyPr>
          <a:lstStyle/>
          <a:p>
            <a:r>
              <a:rPr lang="en-US" sz="4000" b="1" dirty="0">
                <a:latin typeface="Times New Roman" panose="02020603050405020304" pitchFamily="18" charset="0"/>
                <a:cs typeface="Times New Roman" panose="02020603050405020304" pitchFamily="18" charset="0"/>
              </a:rPr>
              <a:t>An alternative way to derive the equation of motion in case of the diatomic one dimensional lattice vibration</a:t>
            </a:r>
          </a:p>
        </p:txBody>
      </p:sp>
      <p:sp>
        <p:nvSpPr>
          <p:cNvPr id="3" name="Content Placeholder 2"/>
          <p:cNvSpPr>
            <a:spLocks noGrp="1"/>
          </p:cNvSpPr>
          <p:nvPr>
            <p:ph idx="1"/>
          </p:nvPr>
        </p:nvSpPr>
        <p:spPr>
          <a:xfrm>
            <a:off x="190500" y="1845734"/>
            <a:ext cx="11868150" cy="4938506"/>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simplicity, the forces between the atoms in a one-dimensional diatomic crystal lattice is assumed to be proportional to relative displacements from the equilibrium positions.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Equation of motion for 2rth mass: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Equation of motion for (2r+1)</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mass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Due to the stiffness C = T/</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therefore </a:t>
            </a:r>
          </a:p>
        </p:txBody>
      </p:sp>
      <p:sp>
        <p:nvSpPr>
          <p:cNvPr id="4" name="Slide Number Placeholder 3"/>
          <p:cNvSpPr>
            <a:spLocks noGrp="1"/>
          </p:cNvSpPr>
          <p:nvPr>
            <p:ph type="sldNum" sz="quarter" idx="12"/>
          </p:nvPr>
        </p:nvSpPr>
        <p:spPr/>
        <p:txBody>
          <a:bodyPr/>
          <a:lstStyle/>
          <a:p>
            <a:fld id="{061CFEB1-74F7-45A5-A566-20026EB2CC31}" type="slidenum">
              <a:rPr lang="en-US" smtClean="0"/>
              <a:t>30</a:t>
            </a:fld>
            <a:endParaRPr lang="en-US"/>
          </a:p>
        </p:txBody>
      </p:sp>
      <p:sp>
        <p:nvSpPr>
          <p:cNvPr id="6" name="Rectangle 5"/>
          <p:cNvSpPr/>
          <p:nvPr/>
        </p:nvSpPr>
        <p:spPr>
          <a:xfrm>
            <a:off x="1685925" y="6414908"/>
            <a:ext cx="10372725" cy="369332"/>
          </a:xfrm>
          <a:prstGeom prst="rect">
            <a:avLst/>
          </a:prstGeom>
        </p:spPr>
        <p:txBody>
          <a:bodyPr wrap="square">
            <a:spAutoFit/>
          </a:bodyPr>
          <a:lstStyle/>
          <a:p>
            <a:r>
              <a:rPr lang="en-US" dirty="0">
                <a:hlinkClick r:id="rId3"/>
              </a:rPr>
              <a:t>https://unlcms.unl.edu/cas/physics/tsymbal/teaching/SSP-927/Section%2005_Lattice_Vibrations.pdf</a:t>
            </a:r>
            <a:endParaRPr lang="en-US" dirty="0"/>
          </a:p>
        </p:txBody>
      </p:sp>
      <p:sp>
        <p:nvSpPr>
          <p:cNvPr id="7" name="TextBox 6"/>
          <p:cNvSpPr txBox="1"/>
          <p:nvPr/>
        </p:nvSpPr>
        <p:spPr>
          <a:xfrm>
            <a:off x="7394913" y="3294634"/>
            <a:ext cx="485775" cy="400110"/>
          </a:xfrm>
          <a:prstGeom prst="rect">
            <a:avLst/>
          </a:prstGeom>
          <a:noFill/>
        </p:spPr>
        <p:txBody>
          <a:bodyPr wrap="square" rtlCol="0">
            <a:spAutoFit/>
          </a:bodyPr>
          <a:lstStyle/>
          <a:p>
            <a:r>
              <a:rPr lang="en-US" sz="2000" b="1" i="1" dirty="0"/>
              <a:t>a</a:t>
            </a:r>
            <a:endParaRPr lang="en-US" b="1" i="1" dirty="0"/>
          </a:p>
        </p:txBody>
      </p:sp>
      <p:sp>
        <p:nvSpPr>
          <p:cNvPr id="8" name="TextBox 7"/>
          <p:cNvSpPr txBox="1"/>
          <p:nvPr/>
        </p:nvSpPr>
        <p:spPr>
          <a:xfrm>
            <a:off x="4706391" y="3287945"/>
            <a:ext cx="485775" cy="400110"/>
          </a:xfrm>
          <a:prstGeom prst="rect">
            <a:avLst/>
          </a:prstGeom>
          <a:noFill/>
        </p:spPr>
        <p:txBody>
          <a:bodyPr wrap="square" rtlCol="0">
            <a:spAutoFit/>
          </a:bodyPr>
          <a:lstStyle/>
          <a:p>
            <a:r>
              <a:rPr lang="en-US" sz="2000" b="1" i="1" dirty="0"/>
              <a:t>2r</a:t>
            </a:r>
            <a:endParaRPr lang="en-US" b="1" i="1" dirty="0"/>
          </a:p>
        </p:txBody>
      </p:sp>
      <p:sp>
        <p:nvSpPr>
          <p:cNvPr id="9" name="TextBox 8"/>
          <p:cNvSpPr txBox="1"/>
          <p:nvPr/>
        </p:nvSpPr>
        <p:spPr>
          <a:xfrm>
            <a:off x="5387844" y="3301323"/>
            <a:ext cx="827426" cy="400110"/>
          </a:xfrm>
          <a:prstGeom prst="rect">
            <a:avLst/>
          </a:prstGeom>
          <a:noFill/>
        </p:spPr>
        <p:txBody>
          <a:bodyPr wrap="square" rtlCol="0">
            <a:spAutoFit/>
          </a:bodyPr>
          <a:lstStyle/>
          <a:p>
            <a:r>
              <a:rPr lang="en-US" sz="2000" b="1" i="1" dirty="0"/>
              <a:t>2r+1</a:t>
            </a:r>
            <a:endParaRPr lang="en-US" b="1" i="1" dirty="0"/>
          </a:p>
        </p:txBody>
      </p:sp>
      <p:sp>
        <p:nvSpPr>
          <p:cNvPr id="10" name="TextBox 9"/>
          <p:cNvSpPr txBox="1"/>
          <p:nvPr/>
        </p:nvSpPr>
        <p:spPr>
          <a:xfrm>
            <a:off x="3891438" y="3301323"/>
            <a:ext cx="802481" cy="400110"/>
          </a:xfrm>
          <a:prstGeom prst="rect">
            <a:avLst/>
          </a:prstGeom>
          <a:noFill/>
        </p:spPr>
        <p:txBody>
          <a:bodyPr wrap="square" rtlCol="0">
            <a:spAutoFit/>
          </a:bodyPr>
          <a:lstStyle/>
          <a:p>
            <a:r>
              <a:rPr lang="en-US" sz="2000" b="1" i="1" dirty="0"/>
              <a:t>2r-1</a:t>
            </a:r>
            <a:endParaRPr lang="en-US" b="1" i="1" dirty="0"/>
          </a:p>
        </p:txBody>
      </p:sp>
      <p:sp>
        <p:nvSpPr>
          <p:cNvPr id="11" name="TextBox 10"/>
          <p:cNvSpPr txBox="1"/>
          <p:nvPr/>
        </p:nvSpPr>
        <p:spPr>
          <a:xfrm>
            <a:off x="4752975" y="2499867"/>
            <a:ext cx="6858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y</a:t>
            </a:r>
            <a:r>
              <a:rPr lang="en-US" sz="2000" b="1" baseline="-25000" dirty="0">
                <a:latin typeface="Times New Roman" panose="02020603050405020304" pitchFamily="18" charset="0"/>
                <a:cs typeface="Times New Roman" panose="02020603050405020304" pitchFamily="18" charset="0"/>
              </a:rPr>
              <a:t>2r</a:t>
            </a:r>
            <a:endParaRPr lang="en-US" b="1" baseline="-25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399117" y="2517547"/>
            <a:ext cx="6858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y</a:t>
            </a:r>
            <a:r>
              <a:rPr lang="en-US" sz="2000" b="1" baseline="-25000" dirty="0">
                <a:latin typeface="Times New Roman" panose="02020603050405020304" pitchFamily="18" charset="0"/>
                <a:cs typeface="Times New Roman" panose="02020603050405020304" pitchFamily="18" charset="0"/>
              </a:rPr>
              <a:t>2r+1</a:t>
            </a:r>
            <a:endParaRPr lang="en-US" b="1" baseline="-25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861760" y="2492488"/>
            <a:ext cx="6858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y</a:t>
            </a:r>
            <a:r>
              <a:rPr lang="en-US" sz="2000" b="1" baseline="-25000" dirty="0">
                <a:latin typeface="Times New Roman" panose="02020603050405020304" pitchFamily="18" charset="0"/>
                <a:cs typeface="Times New Roman" panose="02020603050405020304" pitchFamily="18" charset="0"/>
              </a:rPr>
              <a:t>2r-1</a:t>
            </a:r>
            <a:endParaRPr lang="en-US" b="1" baseline="-250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4117624" y="2598404"/>
            <a:ext cx="310187" cy="8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21535" y="2567907"/>
            <a:ext cx="310187" cy="8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606170" y="2598404"/>
            <a:ext cx="310187" cy="8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061900389"/>
              </p:ext>
            </p:extLst>
          </p:nvPr>
        </p:nvGraphicFramePr>
        <p:xfrm>
          <a:off x="3889375" y="3852863"/>
          <a:ext cx="7713663" cy="474662"/>
        </p:xfrm>
        <a:graphic>
          <a:graphicData uri="http://schemas.openxmlformats.org/presentationml/2006/ole">
            <mc:AlternateContent xmlns:mc="http://schemas.openxmlformats.org/markup-compatibility/2006">
              <mc:Choice xmlns:v="urn:schemas-microsoft-com:vml" Requires="v">
                <p:oleObj spid="_x0000_s44252" name="Equation" r:id="rId4" imgW="4127400" imgH="253800" progId="Equation.DSMT4">
                  <p:embed/>
                </p:oleObj>
              </mc:Choice>
              <mc:Fallback>
                <p:oleObj name="Equation" r:id="rId4" imgW="4127400" imgH="253800" progId="Equation.DSMT4">
                  <p:embed/>
                  <p:pic>
                    <p:nvPicPr>
                      <p:cNvPr id="0" name=""/>
                      <p:cNvPicPr/>
                      <p:nvPr/>
                    </p:nvPicPr>
                    <p:blipFill>
                      <a:blip r:embed="rId5"/>
                      <a:stretch>
                        <a:fillRect/>
                      </a:stretch>
                    </p:blipFill>
                    <p:spPr>
                      <a:xfrm>
                        <a:off x="3889375" y="3852863"/>
                        <a:ext cx="7713663" cy="474662"/>
                      </a:xfrm>
                      <a:prstGeom prst="rect">
                        <a:avLst/>
                      </a:prstGeom>
                    </p:spPr>
                  </p:pic>
                </p:oleObj>
              </mc:Fallback>
            </mc:AlternateContent>
          </a:graphicData>
        </a:graphic>
      </p:graphicFrame>
      <p:pic>
        <p:nvPicPr>
          <p:cNvPr id="14" name="Picture 13"/>
          <p:cNvPicPr>
            <a:picLocks noChangeAspect="1"/>
          </p:cNvPicPr>
          <p:nvPr/>
        </p:nvPicPr>
        <p:blipFill>
          <a:blip r:embed="rId6"/>
          <a:stretch>
            <a:fillRect/>
          </a:stretch>
        </p:blipFill>
        <p:spPr>
          <a:xfrm>
            <a:off x="3862721" y="2942715"/>
            <a:ext cx="4444393" cy="489844"/>
          </a:xfrm>
          <a:prstGeom prst="rect">
            <a:avLst/>
          </a:prstGeom>
        </p:spPr>
      </p:pic>
      <p:sp>
        <p:nvSpPr>
          <p:cNvPr id="21" name="TextBox 20"/>
          <p:cNvSpPr txBox="1"/>
          <p:nvPr/>
        </p:nvSpPr>
        <p:spPr>
          <a:xfrm>
            <a:off x="6215270" y="3274632"/>
            <a:ext cx="827426" cy="400110"/>
          </a:xfrm>
          <a:prstGeom prst="rect">
            <a:avLst/>
          </a:prstGeom>
          <a:noFill/>
        </p:spPr>
        <p:txBody>
          <a:bodyPr wrap="square" rtlCol="0">
            <a:spAutoFit/>
          </a:bodyPr>
          <a:lstStyle/>
          <a:p>
            <a:r>
              <a:rPr lang="en-US" sz="2000" b="1" i="1" dirty="0"/>
              <a:t>2r+2</a:t>
            </a:r>
            <a:endParaRPr lang="en-US" b="1" i="1" dirty="0"/>
          </a:p>
        </p:txBody>
      </p:sp>
      <p:sp>
        <p:nvSpPr>
          <p:cNvPr id="22" name="TextBox 21"/>
          <p:cNvSpPr txBox="1"/>
          <p:nvPr/>
        </p:nvSpPr>
        <p:spPr>
          <a:xfrm>
            <a:off x="6258340" y="2528763"/>
            <a:ext cx="6858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y</a:t>
            </a:r>
            <a:r>
              <a:rPr lang="en-US" sz="2000" b="1" baseline="-25000" dirty="0">
                <a:latin typeface="Times New Roman" panose="02020603050405020304" pitchFamily="18" charset="0"/>
                <a:cs typeface="Times New Roman" panose="02020603050405020304" pitchFamily="18" charset="0"/>
              </a:rPr>
              <a:t>2r+1</a:t>
            </a:r>
            <a:endParaRPr lang="en-US" b="1" baseline="-25000" dirty="0">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V="1">
            <a:off x="6446146" y="2576272"/>
            <a:ext cx="310187" cy="8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34094" y="2612888"/>
            <a:ext cx="402674"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M</a:t>
            </a:r>
          </a:p>
        </p:txBody>
      </p:sp>
      <p:sp>
        <p:nvSpPr>
          <p:cNvPr id="24" name="TextBox 23"/>
          <p:cNvSpPr txBox="1"/>
          <p:nvPr/>
        </p:nvSpPr>
        <p:spPr>
          <a:xfrm>
            <a:off x="7718933" y="2608519"/>
            <a:ext cx="377026"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m</a:t>
            </a:r>
          </a:p>
        </p:txBody>
      </p:sp>
      <p:graphicFrame>
        <p:nvGraphicFramePr>
          <p:cNvPr id="25" name="Object 24"/>
          <p:cNvGraphicFramePr>
            <a:graphicFrameLocks noChangeAspect="1"/>
          </p:cNvGraphicFramePr>
          <p:nvPr>
            <p:extLst>
              <p:ext uri="{D42A27DB-BD31-4B8C-83A1-F6EECF244321}">
                <p14:modId xmlns:p14="http://schemas.microsoft.com/office/powerpoint/2010/main" val="2691310949"/>
              </p:ext>
            </p:extLst>
          </p:nvPr>
        </p:nvGraphicFramePr>
        <p:xfrm>
          <a:off x="4300538" y="4326997"/>
          <a:ext cx="7894286" cy="454946"/>
        </p:xfrm>
        <a:graphic>
          <a:graphicData uri="http://schemas.openxmlformats.org/presentationml/2006/ole">
            <mc:AlternateContent xmlns:mc="http://schemas.openxmlformats.org/markup-compatibility/2006">
              <mc:Choice xmlns:v="urn:schemas-microsoft-com:vml" Requires="v">
                <p:oleObj spid="_x0000_s44253" name="Equation" r:id="rId7" imgW="4406760" imgH="253800" progId="Equation.DSMT4">
                  <p:embed/>
                </p:oleObj>
              </mc:Choice>
              <mc:Fallback>
                <p:oleObj name="Equation" r:id="rId7" imgW="4406760" imgH="253800" progId="Equation.DSMT4">
                  <p:embed/>
                  <p:pic>
                    <p:nvPicPr>
                      <p:cNvPr id="0" name=""/>
                      <p:cNvPicPr/>
                      <p:nvPr/>
                    </p:nvPicPr>
                    <p:blipFill>
                      <a:blip r:embed="rId8"/>
                      <a:stretch>
                        <a:fillRect/>
                      </a:stretch>
                    </p:blipFill>
                    <p:spPr>
                      <a:xfrm>
                        <a:off x="4300538" y="4326997"/>
                        <a:ext cx="7894286" cy="454946"/>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796384072"/>
              </p:ext>
            </p:extLst>
          </p:nvPr>
        </p:nvGraphicFramePr>
        <p:xfrm>
          <a:off x="4316413" y="4994275"/>
          <a:ext cx="3200400" cy="644525"/>
        </p:xfrm>
        <a:graphic>
          <a:graphicData uri="http://schemas.openxmlformats.org/presentationml/2006/ole">
            <mc:AlternateContent xmlns:mc="http://schemas.openxmlformats.org/markup-compatibility/2006">
              <mc:Choice xmlns:v="urn:schemas-microsoft-com:vml" Requires="v">
                <p:oleObj spid="_x0000_s44254" name="Equation" r:id="rId9" imgW="1955520" imgH="393480" progId="Equation.DSMT4">
                  <p:embed/>
                </p:oleObj>
              </mc:Choice>
              <mc:Fallback>
                <p:oleObj name="Equation" r:id="rId9" imgW="1955520" imgH="393480" progId="Equation.DSMT4">
                  <p:embed/>
                  <p:pic>
                    <p:nvPicPr>
                      <p:cNvPr id="0" name=""/>
                      <p:cNvPicPr/>
                      <p:nvPr/>
                    </p:nvPicPr>
                    <p:blipFill>
                      <a:blip r:embed="rId10"/>
                      <a:stretch>
                        <a:fillRect/>
                      </a:stretch>
                    </p:blipFill>
                    <p:spPr>
                      <a:xfrm>
                        <a:off x="4316413" y="4994275"/>
                        <a:ext cx="3200400" cy="644525"/>
                      </a:xfrm>
                      <a:prstGeom prst="rect">
                        <a:avLst/>
                      </a:prstGeom>
                      <a:solidFill>
                        <a:srgbClr val="FFFF00"/>
                      </a:solid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13040370"/>
              </p:ext>
            </p:extLst>
          </p:nvPr>
        </p:nvGraphicFramePr>
        <p:xfrm>
          <a:off x="4370008" y="5771333"/>
          <a:ext cx="3776663" cy="704850"/>
        </p:xfrm>
        <a:graphic>
          <a:graphicData uri="http://schemas.openxmlformats.org/presentationml/2006/ole">
            <mc:AlternateContent xmlns:mc="http://schemas.openxmlformats.org/markup-compatibility/2006">
              <mc:Choice xmlns:v="urn:schemas-microsoft-com:vml" Requires="v">
                <p:oleObj spid="_x0000_s44255" name="Equation" r:id="rId11" imgW="2108160" imgH="393480" progId="Equation.DSMT4">
                  <p:embed/>
                </p:oleObj>
              </mc:Choice>
              <mc:Fallback>
                <p:oleObj name="Equation" r:id="rId11" imgW="2108160" imgH="393480" progId="Equation.DSMT4">
                  <p:embed/>
                  <p:pic>
                    <p:nvPicPr>
                      <p:cNvPr id="0" name=""/>
                      <p:cNvPicPr/>
                      <p:nvPr/>
                    </p:nvPicPr>
                    <p:blipFill>
                      <a:blip r:embed="rId12"/>
                      <a:stretch>
                        <a:fillRect/>
                      </a:stretch>
                    </p:blipFill>
                    <p:spPr>
                      <a:xfrm>
                        <a:off x="4370008" y="5771333"/>
                        <a:ext cx="3776663" cy="70485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249433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Derivation of the dispersion relation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equations of motion found earlier,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arranging the above equations in the following matrix form, the dispersion relation can be worked out.</a:t>
            </a:r>
          </a:p>
        </p:txBody>
      </p:sp>
      <p:sp>
        <p:nvSpPr>
          <p:cNvPr id="4" name="Slide Number Placeholder 3"/>
          <p:cNvSpPr>
            <a:spLocks noGrp="1"/>
          </p:cNvSpPr>
          <p:nvPr>
            <p:ph type="sldNum" sz="quarter" idx="12"/>
          </p:nvPr>
        </p:nvSpPr>
        <p:spPr/>
        <p:txBody>
          <a:bodyPr/>
          <a:lstStyle/>
          <a:p>
            <a:fld id="{061CFEB1-74F7-45A5-A566-20026EB2CC31}" type="slidenum">
              <a:rPr lang="en-US" smtClean="0"/>
              <a:t>31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1088598"/>
              </p:ext>
            </p:extLst>
          </p:nvPr>
        </p:nvGraphicFramePr>
        <p:xfrm>
          <a:off x="3721100" y="2344738"/>
          <a:ext cx="4468813" cy="1512887"/>
        </p:xfrm>
        <a:graphic>
          <a:graphicData uri="http://schemas.openxmlformats.org/presentationml/2006/ole">
            <mc:AlternateContent xmlns:mc="http://schemas.openxmlformats.org/markup-compatibility/2006">
              <mc:Choice xmlns:v="urn:schemas-microsoft-com:vml" Requires="v">
                <p:oleObj spid="_x0000_s27030" name="Equation" r:id="rId3" imgW="2400120" imgH="812520" progId="Equation.DSMT4">
                  <p:embed/>
                </p:oleObj>
              </mc:Choice>
              <mc:Fallback>
                <p:oleObj name="Equation" r:id="rId3" imgW="2400120" imgH="812520" progId="Equation.DSMT4">
                  <p:embed/>
                  <p:pic>
                    <p:nvPicPr>
                      <p:cNvPr id="0" name=""/>
                      <p:cNvPicPr/>
                      <p:nvPr/>
                    </p:nvPicPr>
                    <p:blipFill>
                      <a:blip r:embed="rId4"/>
                      <a:stretch>
                        <a:fillRect/>
                      </a:stretch>
                    </p:blipFill>
                    <p:spPr>
                      <a:xfrm>
                        <a:off x="3721100" y="2344738"/>
                        <a:ext cx="4468813" cy="15128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26599005"/>
              </p:ext>
            </p:extLst>
          </p:nvPr>
        </p:nvGraphicFramePr>
        <p:xfrm>
          <a:off x="3932255" y="4611794"/>
          <a:ext cx="4281536" cy="1552645"/>
        </p:xfrm>
        <a:graphic>
          <a:graphicData uri="http://schemas.openxmlformats.org/presentationml/2006/ole">
            <mc:AlternateContent xmlns:mc="http://schemas.openxmlformats.org/markup-compatibility/2006">
              <mc:Choice xmlns:v="urn:schemas-microsoft-com:vml" Requires="v">
                <p:oleObj spid="_x0000_s27031" name="Equation" r:id="rId5" imgW="2311200" imgH="838080" progId="Equation.DSMT4">
                  <p:embed/>
                </p:oleObj>
              </mc:Choice>
              <mc:Fallback>
                <p:oleObj name="Equation" r:id="rId5" imgW="2311200" imgH="838080" progId="Equation.DSMT4">
                  <p:embed/>
                  <p:pic>
                    <p:nvPicPr>
                      <p:cNvPr id="0" name=""/>
                      <p:cNvPicPr/>
                      <p:nvPr/>
                    </p:nvPicPr>
                    <p:blipFill>
                      <a:blip r:embed="rId6"/>
                      <a:stretch>
                        <a:fillRect/>
                      </a:stretch>
                    </p:blipFill>
                    <p:spPr>
                      <a:xfrm>
                        <a:off x="3932255" y="4611794"/>
                        <a:ext cx="4281536" cy="1552645"/>
                      </a:xfrm>
                      <a:prstGeom prst="rect">
                        <a:avLst/>
                      </a:prstGeom>
                    </p:spPr>
                  </p:pic>
                </p:oleObj>
              </mc:Fallback>
            </mc:AlternateContent>
          </a:graphicData>
        </a:graphic>
      </p:graphicFrame>
    </p:spTree>
    <p:extLst>
      <p:ext uri="{BB962C8B-B14F-4D97-AF65-F5344CB8AC3E}">
        <p14:creationId xmlns:p14="http://schemas.microsoft.com/office/powerpoint/2010/main" val="3474657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26" y="0"/>
            <a:ext cx="10058400" cy="1450757"/>
          </a:xfrm>
        </p:spPr>
        <p:txBody>
          <a:bodyPr/>
          <a:lstStyle/>
          <a:p>
            <a:r>
              <a:rPr lang="en-US" b="1" dirty="0">
                <a:latin typeface="Times New Roman" panose="02020603050405020304" pitchFamily="18" charset="0"/>
                <a:cs typeface="Times New Roman" panose="02020603050405020304" pitchFamily="18" charset="0"/>
              </a:rPr>
              <a:t>Dispersion relation for the ionic crystal structure</a:t>
            </a:r>
          </a:p>
        </p:txBody>
      </p:sp>
      <p:sp>
        <p:nvSpPr>
          <p:cNvPr id="3" name="Content Placeholder 2"/>
          <p:cNvSpPr>
            <a:spLocks noGrp="1"/>
          </p:cNvSpPr>
          <p:nvPr>
            <p:ph idx="1"/>
          </p:nvPr>
        </p:nvSpPr>
        <p:spPr>
          <a:xfrm>
            <a:off x="590843" y="1785107"/>
            <a:ext cx="11155680" cy="4023360"/>
          </a:xfrm>
        </p:spPr>
        <p:txBody>
          <a:bodyPr>
            <a:normAutofit fontScale="92500"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Provided that m &gt; 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Notice that the dispersion relation gives two possible situations.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a:t>
            </a:r>
            <a:r>
              <a:rPr lang="en-US" sz="2400" b="1" dirty="0">
                <a:solidFill>
                  <a:srgbClr val="FF0000"/>
                </a:solidFill>
                <a:latin typeface="Times New Roman" panose="02020603050405020304" pitchFamily="18" charset="0"/>
                <a:cs typeface="Times New Roman" panose="02020603050405020304" pitchFamily="18" charset="0"/>
              </a:rPr>
              <a:t>positive sign</a:t>
            </a:r>
            <a:r>
              <a:rPr lang="en-US" sz="2400" dirty="0">
                <a:latin typeface="Times New Roman" panose="02020603050405020304" pitchFamily="18" charset="0"/>
                <a:cs typeface="Times New Roman" panose="02020603050405020304" pitchFamily="18" charset="0"/>
              </a:rPr>
              <a:t>, the change of </a:t>
            </a:r>
            <a:r>
              <a:rPr lang="en-US" sz="2400" dirty="0">
                <a:latin typeface="Times New Roman" panose="02020603050405020304" pitchFamily="18" charset="0"/>
                <a:cs typeface="Times New Roman" panose="02020603050405020304" pitchFamily="18" charset="0"/>
                <a:sym typeface="Symbol" panose="05050102010706020507" pitchFamily="18" charset="2"/>
              </a:rPr>
              <a:t> as a function of </a:t>
            </a:r>
            <a:r>
              <a:rPr lang="en-US" sz="2400" i="1" dirty="0">
                <a:latin typeface="Times New Roman" panose="02020603050405020304" pitchFamily="18" charset="0"/>
                <a:cs typeface="Times New Roman" panose="02020603050405020304" pitchFamily="18" charset="0"/>
                <a:sym typeface="Symbol" panose="05050102010706020507" pitchFamily="18" charset="2"/>
              </a:rPr>
              <a:t>k </a:t>
            </a:r>
            <a:r>
              <a:rPr lang="en-US" sz="2400" dirty="0">
                <a:latin typeface="Times New Roman" panose="02020603050405020304" pitchFamily="18" charset="0"/>
                <a:cs typeface="Times New Roman" panose="02020603050405020304" pitchFamily="18" charset="0"/>
                <a:sym typeface="Symbol" panose="05050102010706020507" pitchFamily="18" charset="2"/>
              </a:rPr>
              <a:t>is considered.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range of the wave number covers from </a:t>
            </a:r>
            <a:r>
              <a:rPr lang="en-US" sz="2400" i="1" dirty="0">
                <a:latin typeface="Times New Roman" panose="02020603050405020304" pitchFamily="18" charset="0"/>
                <a:cs typeface="Times New Roman" panose="02020603050405020304" pitchFamily="18" charset="0"/>
                <a:sym typeface="Symbol" panose="05050102010706020507" pitchFamily="18" charset="2"/>
              </a:rPr>
              <a:t>k</a:t>
            </a:r>
            <a:r>
              <a:rPr lang="en-US" sz="2400" dirty="0">
                <a:latin typeface="Times New Roman" panose="02020603050405020304" pitchFamily="18" charset="0"/>
                <a:cs typeface="Times New Roman" panose="02020603050405020304" pitchFamily="18" charset="0"/>
                <a:sym typeface="Symbol" panose="05050102010706020507" pitchFamily="18" charset="2"/>
              </a:rPr>
              <a:t> = 0 to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max</a:t>
            </a:r>
            <a:r>
              <a:rPr lang="en-US" sz="2400" dirty="0">
                <a:latin typeface="Times New Roman" panose="02020603050405020304" pitchFamily="18" charset="0"/>
                <a:cs typeface="Times New Roman" panose="02020603050405020304" pitchFamily="18" charset="0"/>
                <a:sym typeface="Symbol" panose="05050102010706020507" pitchFamily="18" charset="2"/>
              </a:rPr>
              <a:t> = /2a (minimum  = 4</a:t>
            </a: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For   </a:t>
            </a:r>
            <a:r>
              <a:rPr lang="en-US" sz="2400" i="1" dirty="0">
                <a:latin typeface="Times New Roman" panose="02020603050405020304" pitchFamily="18" charset="0"/>
                <a:cs typeface="Times New Roman" panose="02020603050405020304" pitchFamily="18" charset="0"/>
                <a:sym typeface="Symbol" panose="05050102010706020507" pitchFamily="18" charset="2"/>
              </a:rPr>
              <a:t>k </a:t>
            </a:r>
            <a:r>
              <a:rPr lang="en-US" sz="2400" dirty="0">
                <a:latin typeface="Times New Roman" panose="02020603050405020304" pitchFamily="18" charset="0"/>
                <a:cs typeface="Times New Roman" panose="02020603050405020304" pitchFamily="18" charset="0"/>
                <a:sym typeface="Symbol" panose="05050102010706020507" pitchFamily="18" charset="2"/>
              </a:rPr>
              <a:t>= 0  </a:t>
            </a:r>
          </a:p>
          <a:p>
            <a:pPr marL="0" indent="0">
              <a:buNone/>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For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max</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29382757"/>
              </p:ext>
            </p:extLst>
          </p:nvPr>
        </p:nvGraphicFramePr>
        <p:xfrm>
          <a:off x="5637040" y="714177"/>
          <a:ext cx="5518640" cy="1255313"/>
        </p:xfrm>
        <a:graphic>
          <a:graphicData uri="http://schemas.openxmlformats.org/presentationml/2006/ole">
            <mc:AlternateContent xmlns:mc="http://schemas.openxmlformats.org/markup-compatibility/2006">
              <mc:Choice xmlns:v="urn:schemas-microsoft-com:vml" Requires="v">
                <p:oleObj spid="_x0000_s31195" name="Equation" r:id="rId4" imgW="2958840" imgH="672840" progId="Equation.DSMT4">
                  <p:embed/>
                </p:oleObj>
              </mc:Choice>
              <mc:Fallback>
                <p:oleObj name="Equation" r:id="rId4" imgW="2958840" imgH="672840" progId="Equation.DSMT4">
                  <p:embed/>
                  <p:pic>
                    <p:nvPicPr>
                      <p:cNvPr id="0" name=""/>
                      <p:cNvPicPr/>
                      <p:nvPr/>
                    </p:nvPicPr>
                    <p:blipFill>
                      <a:blip r:embed="rId5"/>
                      <a:stretch>
                        <a:fillRect/>
                      </a:stretch>
                    </p:blipFill>
                    <p:spPr>
                      <a:xfrm>
                        <a:off x="5637040" y="714177"/>
                        <a:ext cx="5518640" cy="1255313"/>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19604232"/>
              </p:ext>
            </p:extLst>
          </p:nvPr>
        </p:nvGraphicFramePr>
        <p:xfrm>
          <a:off x="3648075" y="3797300"/>
          <a:ext cx="2695575" cy="847725"/>
        </p:xfrm>
        <a:graphic>
          <a:graphicData uri="http://schemas.openxmlformats.org/presentationml/2006/ole">
            <mc:AlternateContent xmlns:mc="http://schemas.openxmlformats.org/markup-compatibility/2006">
              <mc:Choice xmlns:v="urn:schemas-microsoft-com:vml" Requires="v">
                <p:oleObj spid="_x0000_s31196" name="Equation" r:id="rId6" imgW="1371600" imgH="431640" progId="Equation.DSMT4">
                  <p:embed/>
                </p:oleObj>
              </mc:Choice>
              <mc:Fallback>
                <p:oleObj name="Equation" r:id="rId6" imgW="1371600" imgH="431640" progId="Equation.DSMT4">
                  <p:embed/>
                  <p:pic>
                    <p:nvPicPr>
                      <p:cNvPr id="0" name=""/>
                      <p:cNvPicPr/>
                      <p:nvPr/>
                    </p:nvPicPr>
                    <p:blipFill>
                      <a:blip r:embed="rId7"/>
                      <a:stretch>
                        <a:fillRect/>
                      </a:stretch>
                    </p:blipFill>
                    <p:spPr>
                      <a:xfrm>
                        <a:off x="3648075" y="3797300"/>
                        <a:ext cx="2695575" cy="8477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18593542"/>
              </p:ext>
            </p:extLst>
          </p:nvPr>
        </p:nvGraphicFramePr>
        <p:xfrm>
          <a:off x="4197350" y="5154613"/>
          <a:ext cx="1597025" cy="773112"/>
        </p:xfrm>
        <a:graphic>
          <a:graphicData uri="http://schemas.openxmlformats.org/presentationml/2006/ole">
            <mc:AlternateContent xmlns:mc="http://schemas.openxmlformats.org/markup-compatibility/2006">
              <mc:Choice xmlns:v="urn:schemas-microsoft-com:vml" Requires="v">
                <p:oleObj spid="_x0000_s31197" name="Equation" r:id="rId8" imgW="812520" imgH="393480" progId="Equation.DSMT4">
                  <p:embed/>
                </p:oleObj>
              </mc:Choice>
              <mc:Fallback>
                <p:oleObj name="Equation" r:id="rId8" imgW="812520" imgH="393480" progId="Equation.DSMT4">
                  <p:embed/>
                  <p:pic>
                    <p:nvPicPr>
                      <p:cNvPr id="0" name=""/>
                      <p:cNvPicPr/>
                      <p:nvPr/>
                    </p:nvPicPr>
                    <p:blipFill>
                      <a:blip r:embed="rId9"/>
                      <a:stretch>
                        <a:fillRect/>
                      </a:stretch>
                    </p:blipFill>
                    <p:spPr>
                      <a:xfrm>
                        <a:off x="4197350" y="5154613"/>
                        <a:ext cx="1597025" cy="773112"/>
                      </a:xfrm>
                      <a:prstGeom prst="rect">
                        <a:avLst/>
                      </a:prstGeom>
                    </p:spPr>
                  </p:pic>
                </p:oleObj>
              </mc:Fallback>
            </mc:AlternateContent>
          </a:graphicData>
        </a:graphic>
      </p:graphicFrame>
      <p:sp>
        <p:nvSpPr>
          <p:cNvPr id="9" name="Oval 8"/>
          <p:cNvSpPr/>
          <p:nvPr/>
        </p:nvSpPr>
        <p:spPr>
          <a:xfrm>
            <a:off x="7608277" y="1104164"/>
            <a:ext cx="379828" cy="617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03098" y="4271705"/>
            <a:ext cx="4543425" cy="1323439"/>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Note</a:t>
            </a:r>
            <a:r>
              <a:rPr lang="en-US" sz="2000" dirty="0">
                <a:solidFill>
                  <a:srgbClr val="FF0000"/>
                </a:solidFill>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max</a:t>
            </a:r>
            <a:r>
              <a:rPr 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is obtained when the minimum wavelength corresponds to 4</a:t>
            </a:r>
            <a:r>
              <a:rPr lang="en-US" sz="2000"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instead of 2</a:t>
            </a:r>
            <a:r>
              <a:rPr lang="en-US" sz="2000"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as found in the case of vibration in monatomic crystal structure).</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0" name="Down Arrow 9"/>
          <p:cNvSpPr/>
          <p:nvPr/>
        </p:nvSpPr>
        <p:spPr>
          <a:xfrm flipV="1">
            <a:off x="8886825" y="3571874"/>
            <a:ext cx="371475" cy="6998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443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26" y="0"/>
            <a:ext cx="10058400" cy="1450757"/>
          </a:xfrm>
        </p:spPr>
        <p:txBody>
          <a:bodyPr/>
          <a:lstStyle/>
          <a:p>
            <a:r>
              <a:rPr lang="en-US" b="1" dirty="0">
                <a:latin typeface="Times New Roman" panose="02020603050405020304" pitchFamily="18" charset="0"/>
                <a:cs typeface="Times New Roman" panose="02020603050405020304" pitchFamily="18" charset="0"/>
              </a:rPr>
              <a:t>Dispersion relation for the ionic crystal structure</a:t>
            </a:r>
          </a:p>
        </p:txBody>
      </p:sp>
      <p:sp>
        <p:nvSpPr>
          <p:cNvPr id="3" name="Content Placeholder 2"/>
          <p:cNvSpPr>
            <a:spLocks noGrp="1"/>
          </p:cNvSpPr>
          <p:nvPr>
            <p:ph idx="1"/>
          </p:nvPr>
        </p:nvSpPr>
        <p:spPr>
          <a:xfrm>
            <a:off x="590843" y="1785107"/>
            <a:ext cx="11155680" cy="4023360"/>
          </a:xfrm>
        </p:spPr>
        <p:txBody>
          <a:bodyPr>
            <a:normAutofit fontScale="92500"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Provided that m &gt; 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Notice that the dispersion relation gives two possible situations.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a:t>
            </a:r>
            <a:r>
              <a:rPr lang="en-US" sz="2400" b="1" dirty="0">
                <a:solidFill>
                  <a:srgbClr val="FF0000"/>
                </a:solidFill>
                <a:latin typeface="Times New Roman" panose="02020603050405020304" pitchFamily="18" charset="0"/>
                <a:cs typeface="Times New Roman" panose="02020603050405020304" pitchFamily="18" charset="0"/>
              </a:rPr>
              <a:t>negative sign</a:t>
            </a:r>
            <a:r>
              <a:rPr lang="en-US" sz="2400" dirty="0">
                <a:latin typeface="Times New Roman" panose="02020603050405020304" pitchFamily="18" charset="0"/>
                <a:cs typeface="Times New Roman" panose="02020603050405020304" pitchFamily="18" charset="0"/>
              </a:rPr>
              <a:t>, the change of </a:t>
            </a:r>
            <a:r>
              <a:rPr lang="en-US" sz="2400" dirty="0">
                <a:latin typeface="Times New Roman" panose="02020603050405020304" pitchFamily="18" charset="0"/>
                <a:cs typeface="Times New Roman" panose="02020603050405020304" pitchFamily="18" charset="0"/>
                <a:sym typeface="Symbol" panose="05050102010706020507" pitchFamily="18" charset="2"/>
              </a:rPr>
              <a:t> as a function of </a:t>
            </a:r>
            <a:r>
              <a:rPr lang="en-US" sz="2400" i="1" dirty="0">
                <a:latin typeface="Times New Roman" panose="02020603050405020304" pitchFamily="18" charset="0"/>
                <a:cs typeface="Times New Roman" panose="02020603050405020304" pitchFamily="18" charset="0"/>
                <a:sym typeface="Symbol" panose="05050102010706020507" pitchFamily="18" charset="2"/>
              </a:rPr>
              <a:t>k </a:t>
            </a:r>
            <a:r>
              <a:rPr lang="en-US" sz="2400" dirty="0">
                <a:latin typeface="Times New Roman" panose="02020603050405020304" pitchFamily="18" charset="0"/>
                <a:cs typeface="Times New Roman" panose="02020603050405020304" pitchFamily="18" charset="0"/>
                <a:sym typeface="Symbol" panose="05050102010706020507" pitchFamily="18" charset="2"/>
              </a:rPr>
              <a:t>is considered.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range of the wave number covers from </a:t>
            </a:r>
            <a:r>
              <a:rPr lang="en-US" sz="2400" i="1" dirty="0">
                <a:latin typeface="Times New Roman" panose="02020603050405020304" pitchFamily="18" charset="0"/>
                <a:cs typeface="Times New Roman" panose="02020603050405020304" pitchFamily="18" charset="0"/>
                <a:sym typeface="Symbol" panose="05050102010706020507" pitchFamily="18" charset="2"/>
              </a:rPr>
              <a:t>k</a:t>
            </a:r>
            <a:r>
              <a:rPr lang="en-US" sz="2400" dirty="0">
                <a:latin typeface="Times New Roman" panose="02020603050405020304" pitchFamily="18" charset="0"/>
                <a:cs typeface="Times New Roman" panose="02020603050405020304" pitchFamily="18" charset="0"/>
                <a:sym typeface="Symbol" panose="05050102010706020507" pitchFamily="18" charset="2"/>
              </a:rPr>
              <a:t> = 0 to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max</a:t>
            </a:r>
            <a:r>
              <a:rPr lang="en-US" sz="2400" dirty="0">
                <a:latin typeface="Times New Roman" panose="02020603050405020304" pitchFamily="18" charset="0"/>
                <a:cs typeface="Times New Roman" panose="02020603050405020304" pitchFamily="18" charset="0"/>
                <a:sym typeface="Symbol" panose="05050102010706020507" pitchFamily="18" charset="2"/>
              </a:rPr>
              <a:t> = /2a (minimum  = 4</a:t>
            </a: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For   </a:t>
            </a:r>
            <a:r>
              <a:rPr lang="en-US" sz="2400" i="1" dirty="0">
                <a:latin typeface="Times New Roman" panose="02020603050405020304" pitchFamily="18" charset="0"/>
                <a:cs typeface="Times New Roman" panose="02020603050405020304" pitchFamily="18" charset="0"/>
                <a:sym typeface="Symbol" panose="05050102010706020507" pitchFamily="18" charset="2"/>
              </a:rPr>
              <a:t>k </a:t>
            </a:r>
            <a:r>
              <a:rPr lang="en-US" sz="2400" dirty="0">
                <a:latin typeface="Times New Roman" panose="02020603050405020304" pitchFamily="18" charset="0"/>
                <a:cs typeface="Times New Roman" panose="02020603050405020304" pitchFamily="18" charset="0"/>
                <a:sym typeface="Symbol" panose="05050102010706020507" pitchFamily="18" charset="2"/>
              </a:rPr>
              <a:t>= 0                            ;   For    small </a:t>
            </a:r>
            <a:r>
              <a:rPr lang="en-US" sz="2400" i="1" dirty="0">
                <a:latin typeface="Times New Roman" panose="02020603050405020304" pitchFamily="18" charset="0"/>
                <a:cs typeface="Times New Roman" panose="02020603050405020304" pitchFamily="18" charset="0"/>
                <a:sym typeface="Symbol" panose="05050102010706020507" pitchFamily="18" charset="2"/>
              </a:rPr>
              <a:t>k</a:t>
            </a:r>
          </a:p>
          <a:p>
            <a:pPr marL="0" indent="0">
              <a:buNone/>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For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max</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95218077"/>
              </p:ext>
            </p:extLst>
          </p:nvPr>
        </p:nvGraphicFramePr>
        <p:xfrm>
          <a:off x="5637040" y="714177"/>
          <a:ext cx="5518640" cy="1255313"/>
        </p:xfrm>
        <a:graphic>
          <a:graphicData uri="http://schemas.openxmlformats.org/presentationml/2006/ole">
            <mc:AlternateContent xmlns:mc="http://schemas.openxmlformats.org/markup-compatibility/2006">
              <mc:Choice xmlns:v="urn:schemas-microsoft-com:vml" Requires="v">
                <p:oleObj spid="_x0000_s32358" name="Equation" r:id="rId4" imgW="2958840" imgH="672840" progId="Equation.DSMT4">
                  <p:embed/>
                </p:oleObj>
              </mc:Choice>
              <mc:Fallback>
                <p:oleObj name="Equation" r:id="rId4" imgW="2958840" imgH="672840" progId="Equation.DSMT4">
                  <p:embed/>
                  <p:pic>
                    <p:nvPicPr>
                      <p:cNvPr id="0" name=""/>
                      <p:cNvPicPr/>
                      <p:nvPr/>
                    </p:nvPicPr>
                    <p:blipFill>
                      <a:blip r:embed="rId5"/>
                      <a:stretch>
                        <a:fillRect/>
                      </a:stretch>
                    </p:blipFill>
                    <p:spPr>
                      <a:xfrm>
                        <a:off x="5637040" y="714177"/>
                        <a:ext cx="5518640" cy="1255313"/>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1928431"/>
              </p:ext>
            </p:extLst>
          </p:nvPr>
        </p:nvGraphicFramePr>
        <p:xfrm>
          <a:off x="3449638" y="3979863"/>
          <a:ext cx="1096962" cy="349250"/>
        </p:xfrm>
        <a:graphic>
          <a:graphicData uri="http://schemas.openxmlformats.org/presentationml/2006/ole">
            <mc:AlternateContent xmlns:mc="http://schemas.openxmlformats.org/markup-compatibility/2006">
              <mc:Choice xmlns:v="urn:schemas-microsoft-com:vml" Requires="v">
                <p:oleObj spid="_x0000_s32359" name="Equation" r:id="rId6" imgW="558720" imgH="177480" progId="Equation.DSMT4">
                  <p:embed/>
                </p:oleObj>
              </mc:Choice>
              <mc:Fallback>
                <p:oleObj name="Equation" r:id="rId6" imgW="558720" imgH="177480" progId="Equation.DSMT4">
                  <p:embed/>
                  <p:pic>
                    <p:nvPicPr>
                      <p:cNvPr id="0" name=""/>
                      <p:cNvPicPr/>
                      <p:nvPr/>
                    </p:nvPicPr>
                    <p:blipFill>
                      <a:blip r:embed="rId7"/>
                      <a:stretch>
                        <a:fillRect/>
                      </a:stretch>
                    </p:blipFill>
                    <p:spPr>
                      <a:xfrm>
                        <a:off x="3449638" y="3979863"/>
                        <a:ext cx="1096962" cy="3492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35272055"/>
              </p:ext>
            </p:extLst>
          </p:nvPr>
        </p:nvGraphicFramePr>
        <p:xfrm>
          <a:off x="4235450" y="5154613"/>
          <a:ext cx="1522413" cy="773112"/>
        </p:xfrm>
        <a:graphic>
          <a:graphicData uri="http://schemas.openxmlformats.org/presentationml/2006/ole">
            <mc:AlternateContent xmlns:mc="http://schemas.openxmlformats.org/markup-compatibility/2006">
              <mc:Choice xmlns:v="urn:schemas-microsoft-com:vml" Requires="v">
                <p:oleObj spid="_x0000_s32360" name="Equation" r:id="rId8" imgW="774360" imgH="393480" progId="Equation.DSMT4">
                  <p:embed/>
                </p:oleObj>
              </mc:Choice>
              <mc:Fallback>
                <p:oleObj name="Equation" r:id="rId8" imgW="774360" imgH="393480" progId="Equation.DSMT4">
                  <p:embed/>
                  <p:pic>
                    <p:nvPicPr>
                      <p:cNvPr id="0" name=""/>
                      <p:cNvPicPr/>
                      <p:nvPr/>
                    </p:nvPicPr>
                    <p:blipFill>
                      <a:blip r:embed="rId9"/>
                      <a:stretch>
                        <a:fillRect/>
                      </a:stretch>
                    </p:blipFill>
                    <p:spPr>
                      <a:xfrm>
                        <a:off x="4235450" y="5154613"/>
                        <a:ext cx="1522413" cy="773112"/>
                      </a:xfrm>
                      <a:prstGeom prst="rect">
                        <a:avLst/>
                      </a:prstGeom>
                    </p:spPr>
                  </p:pic>
                </p:oleObj>
              </mc:Fallback>
            </mc:AlternateContent>
          </a:graphicData>
        </a:graphic>
      </p:graphicFrame>
      <p:sp>
        <p:nvSpPr>
          <p:cNvPr id="10" name="Oval 9"/>
          <p:cNvSpPr/>
          <p:nvPr/>
        </p:nvSpPr>
        <p:spPr>
          <a:xfrm>
            <a:off x="7554351" y="1126308"/>
            <a:ext cx="464234" cy="603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779892516"/>
              </p:ext>
            </p:extLst>
          </p:nvPr>
        </p:nvGraphicFramePr>
        <p:xfrm>
          <a:off x="7380288" y="3679825"/>
          <a:ext cx="2370137" cy="947738"/>
        </p:xfrm>
        <a:graphic>
          <a:graphicData uri="http://schemas.openxmlformats.org/presentationml/2006/ole">
            <mc:AlternateContent xmlns:mc="http://schemas.openxmlformats.org/markup-compatibility/2006">
              <mc:Choice xmlns:v="urn:schemas-microsoft-com:vml" Requires="v">
                <p:oleObj spid="_x0000_s32361" name="Equation" r:id="rId10" imgW="1206360" imgH="482400" progId="Equation.DSMT4">
                  <p:embed/>
                </p:oleObj>
              </mc:Choice>
              <mc:Fallback>
                <p:oleObj name="Equation" r:id="rId10" imgW="1206360" imgH="482400" progId="Equation.DSMT4">
                  <p:embed/>
                  <p:pic>
                    <p:nvPicPr>
                      <p:cNvPr id="0" name=""/>
                      <p:cNvPicPr/>
                      <p:nvPr/>
                    </p:nvPicPr>
                    <p:blipFill>
                      <a:blip r:embed="rId11"/>
                      <a:stretch>
                        <a:fillRect/>
                      </a:stretch>
                    </p:blipFill>
                    <p:spPr>
                      <a:xfrm>
                        <a:off x="7380288" y="3679825"/>
                        <a:ext cx="2370137" cy="947738"/>
                      </a:xfrm>
                      <a:prstGeom prst="rect">
                        <a:avLst/>
                      </a:prstGeom>
                    </p:spPr>
                  </p:pic>
                </p:oleObj>
              </mc:Fallback>
            </mc:AlternateContent>
          </a:graphicData>
        </a:graphic>
      </p:graphicFrame>
    </p:spTree>
    <p:extLst>
      <p:ext uri="{BB962C8B-B14F-4D97-AF65-F5344CB8AC3E}">
        <p14:creationId xmlns:p14="http://schemas.microsoft.com/office/powerpoint/2010/main" val="3233362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Dispersion relation for two modes of transverse oscillation in a crystal structure</a:t>
            </a:r>
          </a:p>
        </p:txBody>
      </p:sp>
      <p:sp>
        <p:nvSpPr>
          <p:cNvPr id="3" name="Content Placeholder 2"/>
          <p:cNvSpPr>
            <a:spLocks noGrp="1"/>
          </p:cNvSpPr>
          <p:nvPr>
            <p:ph idx="1"/>
          </p:nvPr>
        </p:nvSpPr>
        <p:spPr>
          <a:xfrm>
            <a:off x="6636774" y="1845734"/>
            <a:ext cx="5555226"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the dispersion relation, two possible solutions can be found for m &gt; 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are </a:t>
            </a:r>
            <a:r>
              <a:rPr lang="en-US" sz="2400" b="1" dirty="0">
                <a:solidFill>
                  <a:srgbClr val="FF0000"/>
                </a:solidFill>
                <a:latin typeface="Times New Roman" panose="02020603050405020304" pitchFamily="18" charset="0"/>
                <a:cs typeface="Times New Roman" panose="02020603050405020304" pitchFamily="18" charset="0"/>
              </a:rPr>
              <a:t>optical mode (upper branch)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acoustic mode (lower branch)</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Also there is a forbidden band (band gap) of frequencies between the two branches that the wave cannot propagate.</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The band gap depends on the differences of masses.</a:t>
            </a:r>
          </a:p>
        </p:txBody>
      </p:sp>
      <p:sp>
        <p:nvSpPr>
          <p:cNvPr id="4" name="Slide Number Placeholder 3"/>
          <p:cNvSpPr>
            <a:spLocks noGrp="1"/>
          </p:cNvSpPr>
          <p:nvPr>
            <p:ph type="sldNum" sz="quarter" idx="12"/>
          </p:nvPr>
        </p:nvSpPr>
        <p:spPr/>
        <p:txBody>
          <a:bodyPr/>
          <a:lstStyle/>
          <a:p>
            <a:fld id="{061CFEB1-74F7-45A5-A566-20026EB2CC31}" type="slidenum">
              <a:rPr lang="en-US" smtClean="0"/>
              <a:t>34</a:t>
            </a:fld>
            <a:endParaRPr lang="en-US"/>
          </a:p>
        </p:txBody>
      </p:sp>
      <p:pic>
        <p:nvPicPr>
          <p:cNvPr id="5" name="Picture 4"/>
          <p:cNvPicPr>
            <a:picLocks noChangeAspect="1"/>
          </p:cNvPicPr>
          <p:nvPr/>
        </p:nvPicPr>
        <p:blipFill>
          <a:blip r:embed="rId4"/>
          <a:stretch>
            <a:fillRect/>
          </a:stretch>
        </p:blipFill>
        <p:spPr>
          <a:xfrm>
            <a:off x="0" y="1737360"/>
            <a:ext cx="5544577" cy="388177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718885153"/>
              </p:ext>
            </p:extLst>
          </p:nvPr>
        </p:nvGraphicFramePr>
        <p:xfrm>
          <a:off x="312873" y="5584345"/>
          <a:ext cx="5518640" cy="1255313"/>
        </p:xfrm>
        <a:graphic>
          <a:graphicData uri="http://schemas.openxmlformats.org/presentationml/2006/ole">
            <mc:AlternateContent xmlns:mc="http://schemas.openxmlformats.org/markup-compatibility/2006">
              <mc:Choice xmlns:v="urn:schemas-microsoft-com:vml" Requires="v">
                <p:oleObj spid="_x0000_s24787" name="Equation" r:id="rId5" imgW="2958840" imgH="672840" progId="Equation.DSMT4">
                  <p:embed/>
                </p:oleObj>
              </mc:Choice>
              <mc:Fallback>
                <p:oleObj name="Equation" r:id="rId5" imgW="2958840" imgH="672840" progId="Equation.DSMT4">
                  <p:embed/>
                  <p:pic>
                    <p:nvPicPr>
                      <p:cNvPr id="0" name=""/>
                      <p:cNvPicPr/>
                      <p:nvPr/>
                    </p:nvPicPr>
                    <p:blipFill>
                      <a:blip r:embed="rId6"/>
                      <a:stretch>
                        <a:fillRect/>
                      </a:stretch>
                    </p:blipFill>
                    <p:spPr>
                      <a:xfrm>
                        <a:off x="312873" y="5584345"/>
                        <a:ext cx="5518640" cy="1255313"/>
                      </a:xfrm>
                      <a:prstGeom prst="rect">
                        <a:avLst/>
                      </a:prstGeom>
                      <a:solidFill>
                        <a:srgbClr val="FFFF00"/>
                      </a:solidFill>
                    </p:spPr>
                  </p:pic>
                </p:oleObj>
              </mc:Fallback>
            </mc:AlternateContent>
          </a:graphicData>
        </a:graphic>
      </p:graphicFrame>
      <p:sp>
        <p:nvSpPr>
          <p:cNvPr id="7" name="Rectangle 6"/>
          <p:cNvSpPr/>
          <p:nvPr/>
        </p:nvSpPr>
        <p:spPr>
          <a:xfrm>
            <a:off x="1714500" y="2828927"/>
            <a:ext cx="2343150" cy="5143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2873" y="3672748"/>
            <a:ext cx="1101590" cy="369332"/>
          </a:xfrm>
          <a:prstGeom prst="rect">
            <a:avLst/>
          </a:prstGeom>
          <a:noFill/>
        </p:spPr>
        <p:txBody>
          <a:bodyPr wrap="square" rtlCol="0">
            <a:spAutoFit/>
          </a:bodyPr>
          <a:lstStyle/>
          <a:p>
            <a:r>
              <a:rPr lang="en-US" dirty="0"/>
              <a:t>m&gt;M</a:t>
            </a:r>
          </a:p>
        </p:txBody>
      </p:sp>
      <p:sp>
        <p:nvSpPr>
          <p:cNvPr id="9" name="TextBox 8"/>
          <p:cNvSpPr txBox="1"/>
          <p:nvPr/>
        </p:nvSpPr>
        <p:spPr>
          <a:xfrm>
            <a:off x="2214563" y="2886075"/>
            <a:ext cx="1128712"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Band gap</a:t>
            </a:r>
          </a:p>
        </p:txBody>
      </p:sp>
    </p:spTree>
    <p:extLst>
      <p:ext uri="{BB962C8B-B14F-4D97-AF65-F5344CB8AC3E}">
        <p14:creationId xmlns:p14="http://schemas.microsoft.com/office/powerpoint/2010/main" val="1525721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The motions of the two types of atom for each branch at k </a:t>
            </a:r>
            <a:r>
              <a:rPr lang="en-US" b="1" dirty="0">
                <a:latin typeface="Times New Roman" panose="02020603050405020304" pitchFamily="18" charset="0"/>
                <a:cs typeface="Times New Roman" panose="02020603050405020304" pitchFamily="18" charset="0"/>
                <a:sym typeface="Symbol" panose="05050102010706020507" pitchFamily="18" charset="2"/>
              </a:rPr>
              <a:t></a:t>
            </a:r>
            <a:r>
              <a:rPr lang="en-US" b="1" dirty="0">
                <a:latin typeface="Times New Roman" panose="02020603050405020304" pitchFamily="18" charset="0"/>
                <a:cs typeface="Times New Roman" panose="02020603050405020304" pitchFamily="18" charset="0"/>
              </a:rPr>
              <a:t> 0 (long wavelength)</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61CFEB1-74F7-45A5-A566-20026EB2CC31}" type="slidenum">
              <a:rPr lang="en-US" smtClean="0"/>
              <a:t>35</a:t>
            </a:fld>
            <a:endParaRPr lang="en-US"/>
          </a:p>
        </p:txBody>
      </p:sp>
      <p:pic>
        <p:nvPicPr>
          <p:cNvPr id="25602" name="Picture 2" descr="adiato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023" y="4476105"/>
            <a:ext cx="4972050" cy="1029568"/>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op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845734"/>
            <a:ext cx="2333625" cy="2266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96812" y="2654710"/>
            <a:ext cx="896701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Optical mode for long wavelength and small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baseline="-25000" dirty="0">
                <a:solidFill>
                  <a:srgbClr val="FF0000"/>
                </a:solidFill>
                <a:latin typeface="Times New Roman" panose="02020603050405020304" pitchFamily="18" charset="0"/>
                <a:cs typeface="Times New Roman" panose="02020603050405020304" pitchFamily="18" charset="0"/>
              </a:rPr>
              <a:t>m</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baseline="-25000" dirty="0">
                <a:solidFill>
                  <a:srgbClr val="FF0000"/>
                </a:solidFill>
                <a:latin typeface="Times New Roman" panose="02020603050405020304" pitchFamily="18" charset="0"/>
                <a:cs typeface="Times New Roman" panose="02020603050405020304" pitchFamily="18" charset="0"/>
              </a:rPr>
              <a:t>M</a:t>
            </a:r>
            <a:r>
              <a:rPr lang="en-US" sz="2400" b="1" dirty="0">
                <a:solidFill>
                  <a:srgbClr val="FF0000"/>
                </a:solidFill>
                <a:latin typeface="Times New Roman" panose="02020603050405020304" pitchFamily="18" charset="0"/>
                <a:cs typeface="Times New Roman" panose="02020603050405020304" pitchFamily="18" charset="0"/>
              </a:rPr>
              <a:t> = -M/m</a:t>
            </a:r>
          </a:p>
          <a:p>
            <a:r>
              <a:rPr lang="en-US" sz="2400" i="1" dirty="0">
                <a:latin typeface="Times New Roman" panose="02020603050405020304" pitchFamily="18" charset="0"/>
                <a:cs typeface="Times New Roman" panose="02020603050405020304" pitchFamily="18" charset="0"/>
              </a:rPr>
              <a:t>The atoms vibrate against each other, the center of mass of the</a:t>
            </a:r>
          </a:p>
          <a:p>
            <a:r>
              <a:rPr lang="en-US" sz="2400" i="1" dirty="0">
                <a:latin typeface="Times New Roman" panose="02020603050405020304" pitchFamily="18" charset="0"/>
                <a:cs typeface="Times New Roman" panose="02020603050405020304" pitchFamily="18" charset="0"/>
              </a:rPr>
              <a:t>unit cell in the crystal remains fixed</a:t>
            </a:r>
            <a:r>
              <a:rPr lang="en-US" sz="24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4753896" y="4760056"/>
            <a:ext cx="89670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Acoustic mode for long wavelength and small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baseline="-25000" dirty="0">
                <a:solidFill>
                  <a:srgbClr val="FF0000"/>
                </a:solidFill>
                <a:latin typeface="Times New Roman" panose="02020603050405020304" pitchFamily="18" charset="0"/>
                <a:cs typeface="Times New Roman" panose="02020603050405020304" pitchFamily="18" charset="0"/>
              </a:rPr>
              <a:t>m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baseline="-25000" dirty="0">
                <a:solidFill>
                  <a:srgbClr val="FF0000"/>
                </a:solidFill>
                <a:latin typeface="Times New Roman" panose="02020603050405020304" pitchFamily="18" charset="0"/>
                <a:cs typeface="Times New Roman" panose="02020603050405020304" pitchFamily="18" charset="0"/>
              </a:rPr>
              <a:t>M</a:t>
            </a:r>
            <a:r>
              <a:rPr lang="en-US" sz="2400" b="1"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675758" y="5968379"/>
            <a:ext cx="3778599" cy="369332"/>
          </a:xfrm>
          <a:prstGeom prst="rect">
            <a:avLst/>
          </a:prstGeom>
        </p:spPr>
        <p:txBody>
          <a:bodyPr wrap="none">
            <a:spAutoFit/>
          </a:bodyPr>
          <a:lstStyle/>
          <a:p>
            <a:r>
              <a:rPr lang="en-US" dirty="0"/>
              <a:t>http://slideplayer.com/slide/9413111/</a:t>
            </a:r>
          </a:p>
        </p:txBody>
      </p:sp>
      <p:sp>
        <p:nvSpPr>
          <p:cNvPr id="5" name="TextBox 4"/>
          <p:cNvSpPr txBox="1"/>
          <p:nvPr/>
        </p:nvSpPr>
        <p:spPr>
          <a:xfrm>
            <a:off x="4870027" y="5329238"/>
            <a:ext cx="5845598"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Atoms and their center of mass move together.</a:t>
            </a:r>
          </a:p>
        </p:txBody>
      </p:sp>
    </p:spTree>
    <p:extLst>
      <p:ext uri="{BB962C8B-B14F-4D97-AF65-F5344CB8AC3E}">
        <p14:creationId xmlns:p14="http://schemas.microsoft.com/office/powerpoint/2010/main" val="2910272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Derivation of the motions of the two types of atom for each branch</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equation of motion for the ionic crystal structure previously discussed,</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relative motion between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with a small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can be found when suitable frequency for each branch is considered.</a:t>
            </a:r>
          </a:p>
        </p:txBody>
      </p:sp>
      <p:sp>
        <p:nvSpPr>
          <p:cNvPr id="4" name="Slide Number Placeholder 3"/>
          <p:cNvSpPr>
            <a:spLocks noGrp="1"/>
          </p:cNvSpPr>
          <p:nvPr>
            <p:ph type="sldNum" sz="quarter" idx="12"/>
          </p:nvPr>
        </p:nvSpPr>
        <p:spPr/>
        <p:txBody>
          <a:bodyPr/>
          <a:lstStyle/>
          <a:p>
            <a:fld id="{061CFEB1-74F7-45A5-A566-20026EB2CC31}" type="slidenum">
              <a:rPr lang="en-US" smtClean="0"/>
              <a:t>36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95612369"/>
              </p:ext>
            </p:extLst>
          </p:nvPr>
        </p:nvGraphicFramePr>
        <p:xfrm>
          <a:off x="4579369" y="2304769"/>
          <a:ext cx="4281536" cy="1552645"/>
        </p:xfrm>
        <a:graphic>
          <a:graphicData uri="http://schemas.openxmlformats.org/presentationml/2006/ole">
            <mc:AlternateContent xmlns:mc="http://schemas.openxmlformats.org/markup-compatibility/2006">
              <mc:Choice xmlns:v="urn:schemas-microsoft-com:vml" Requires="v">
                <p:oleObj spid="_x0000_s32920" name="Equation" r:id="rId3" imgW="2311200" imgH="838080" progId="Equation.DSMT4">
                  <p:embed/>
                </p:oleObj>
              </mc:Choice>
              <mc:Fallback>
                <p:oleObj name="Equation" r:id="rId3" imgW="2311200" imgH="838080" progId="Equation.DSMT4">
                  <p:embed/>
                  <p:pic>
                    <p:nvPicPr>
                      <p:cNvPr id="0" name=""/>
                      <p:cNvPicPr/>
                      <p:nvPr/>
                    </p:nvPicPr>
                    <p:blipFill>
                      <a:blip r:embed="rId4"/>
                      <a:stretch>
                        <a:fillRect/>
                      </a:stretch>
                    </p:blipFill>
                    <p:spPr>
                      <a:xfrm>
                        <a:off x="4579369" y="2304769"/>
                        <a:ext cx="4281536" cy="1552645"/>
                      </a:xfrm>
                      <a:prstGeom prst="rect">
                        <a:avLst/>
                      </a:prstGeom>
                    </p:spPr>
                  </p:pic>
                </p:oleObj>
              </mc:Fallback>
            </mc:AlternateContent>
          </a:graphicData>
        </a:graphic>
      </p:graphicFrame>
    </p:spTree>
    <p:extLst>
      <p:ext uri="{BB962C8B-B14F-4D97-AF65-F5344CB8AC3E}">
        <p14:creationId xmlns:p14="http://schemas.microsoft.com/office/powerpoint/2010/main" val="173311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97279" y="196948"/>
            <a:ext cx="4937760" cy="5672146"/>
          </a:xfrm>
          <a:ln w="38100">
            <a:solidFill>
              <a:srgbClr val="FF0000"/>
            </a:solidFill>
          </a:ln>
        </p:spPr>
        <p:txBody>
          <a:bodyPr>
            <a:normAutofit/>
          </a:bodyPr>
          <a:lstStyle/>
          <a:p>
            <a:pPr marL="0" indent="0" algn="ctr">
              <a:buNone/>
            </a:pPr>
            <a:r>
              <a:rPr lang="en-US" sz="2800" b="1" dirty="0">
                <a:latin typeface="Times New Roman" panose="02020603050405020304" pitchFamily="18" charset="0"/>
                <a:cs typeface="Times New Roman" panose="02020603050405020304" pitchFamily="18" charset="0"/>
              </a:rPr>
              <a:t>Optical branch</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Using one of the two equations from the matrix</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For    k = 0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relative motion is found to be</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2"/>
          </p:nvPr>
        </p:nvSpPr>
        <p:spPr>
          <a:xfrm>
            <a:off x="6217920" y="196948"/>
            <a:ext cx="4937760" cy="5672147"/>
          </a:xfrm>
          <a:ln w="38100">
            <a:solidFill>
              <a:srgbClr val="FF0000"/>
            </a:solidFill>
          </a:ln>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Acoustic branch</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one of the two equations from the matrix</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k = 0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relative motion is found to be</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p>
        </p:txBody>
      </p:sp>
      <p:sp>
        <p:nvSpPr>
          <p:cNvPr id="4" name="Slide Number Placeholder 3"/>
          <p:cNvSpPr>
            <a:spLocks noGrp="1"/>
          </p:cNvSpPr>
          <p:nvPr>
            <p:ph type="sldNum" sz="quarter" idx="12"/>
          </p:nvPr>
        </p:nvSpPr>
        <p:spPr/>
        <p:txBody>
          <a:bodyPr/>
          <a:lstStyle/>
          <a:p>
            <a:fld id="{061CFEB1-74F7-45A5-A566-20026EB2CC31}" type="slidenum">
              <a:rPr lang="en-US" smtClean="0"/>
              <a:t>37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989962764"/>
              </p:ext>
            </p:extLst>
          </p:nvPr>
        </p:nvGraphicFramePr>
        <p:xfrm>
          <a:off x="1495064" y="1845735"/>
          <a:ext cx="4184863" cy="813059"/>
        </p:xfrm>
        <a:graphic>
          <a:graphicData uri="http://schemas.openxmlformats.org/presentationml/2006/ole">
            <mc:AlternateContent xmlns:mc="http://schemas.openxmlformats.org/markup-compatibility/2006">
              <mc:Choice xmlns:v="urn:schemas-microsoft-com:vml" Requires="v">
                <p:oleObj spid="_x0000_s34695" name="Equation" r:id="rId4" imgW="2222280" imgH="431640" progId="Equation.DSMT4">
                  <p:embed/>
                </p:oleObj>
              </mc:Choice>
              <mc:Fallback>
                <p:oleObj name="Equation" r:id="rId4" imgW="2222280" imgH="431640" progId="Equation.DSMT4">
                  <p:embed/>
                  <p:pic>
                    <p:nvPicPr>
                      <p:cNvPr id="0" name=""/>
                      <p:cNvPicPr/>
                      <p:nvPr/>
                    </p:nvPicPr>
                    <p:blipFill>
                      <a:blip r:embed="rId5"/>
                      <a:stretch>
                        <a:fillRect/>
                      </a:stretch>
                    </p:blipFill>
                    <p:spPr>
                      <a:xfrm>
                        <a:off x="1495064" y="1845735"/>
                        <a:ext cx="4184863" cy="81305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8219309"/>
              </p:ext>
            </p:extLst>
          </p:nvPr>
        </p:nvGraphicFramePr>
        <p:xfrm>
          <a:off x="3595488" y="2715065"/>
          <a:ext cx="2272664" cy="821111"/>
        </p:xfrm>
        <a:graphic>
          <a:graphicData uri="http://schemas.openxmlformats.org/presentationml/2006/ole">
            <mc:AlternateContent xmlns:mc="http://schemas.openxmlformats.org/markup-compatibility/2006">
              <mc:Choice xmlns:v="urn:schemas-microsoft-com:vml" Requires="v">
                <p:oleObj spid="_x0000_s34696" name="Equation" r:id="rId6" imgW="1193760" imgH="431640" progId="Equation.DSMT4">
                  <p:embed/>
                </p:oleObj>
              </mc:Choice>
              <mc:Fallback>
                <p:oleObj name="Equation" r:id="rId6" imgW="1193760" imgH="431640" progId="Equation.DSMT4">
                  <p:embed/>
                  <p:pic>
                    <p:nvPicPr>
                      <p:cNvPr id="0" name=""/>
                      <p:cNvPicPr/>
                      <p:nvPr/>
                    </p:nvPicPr>
                    <p:blipFill>
                      <a:blip r:embed="rId7"/>
                      <a:stretch>
                        <a:fillRect/>
                      </a:stretch>
                    </p:blipFill>
                    <p:spPr>
                      <a:xfrm>
                        <a:off x="3595488" y="2715065"/>
                        <a:ext cx="2272664" cy="82111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68273250"/>
              </p:ext>
            </p:extLst>
          </p:nvPr>
        </p:nvGraphicFramePr>
        <p:xfrm>
          <a:off x="2591509" y="4595785"/>
          <a:ext cx="1619250" cy="820738"/>
        </p:xfrm>
        <a:graphic>
          <a:graphicData uri="http://schemas.openxmlformats.org/presentationml/2006/ole">
            <mc:AlternateContent xmlns:mc="http://schemas.openxmlformats.org/markup-compatibility/2006">
              <mc:Choice xmlns:v="urn:schemas-microsoft-com:vml" Requires="v">
                <p:oleObj spid="_x0000_s34697" name="Equation" r:id="rId8" imgW="850680" imgH="431640" progId="Equation.DSMT4">
                  <p:embed/>
                </p:oleObj>
              </mc:Choice>
              <mc:Fallback>
                <p:oleObj name="Equation" r:id="rId8" imgW="850680" imgH="431640" progId="Equation.DSMT4">
                  <p:embed/>
                  <p:pic>
                    <p:nvPicPr>
                      <p:cNvPr id="0" name=""/>
                      <p:cNvPicPr/>
                      <p:nvPr/>
                    </p:nvPicPr>
                    <p:blipFill>
                      <a:blip r:embed="rId9"/>
                      <a:stretch>
                        <a:fillRect/>
                      </a:stretch>
                    </p:blipFill>
                    <p:spPr>
                      <a:xfrm>
                        <a:off x="2591509" y="4595785"/>
                        <a:ext cx="1619250" cy="8207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19192125"/>
              </p:ext>
            </p:extLst>
          </p:nvPr>
        </p:nvGraphicFramePr>
        <p:xfrm>
          <a:off x="6594368" y="1845734"/>
          <a:ext cx="4184863" cy="813059"/>
        </p:xfrm>
        <a:graphic>
          <a:graphicData uri="http://schemas.openxmlformats.org/presentationml/2006/ole">
            <mc:AlternateContent xmlns:mc="http://schemas.openxmlformats.org/markup-compatibility/2006">
              <mc:Choice xmlns:v="urn:schemas-microsoft-com:vml" Requires="v">
                <p:oleObj spid="_x0000_s34698" name="Equation" r:id="rId10" imgW="2222280" imgH="431640" progId="Equation.DSMT4">
                  <p:embed/>
                </p:oleObj>
              </mc:Choice>
              <mc:Fallback>
                <p:oleObj name="Equation" r:id="rId10" imgW="2222280" imgH="431640" progId="Equation.DSMT4">
                  <p:embed/>
                  <p:pic>
                    <p:nvPicPr>
                      <p:cNvPr id="0" name=""/>
                      <p:cNvPicPr/>
                      <p:nvPr/>
                    </p:nvPicPr>
                    <p:blipFill>
                      <a:blip r:embed="rId5"/>
                      <a:stretch>
                        <a:fillRect/>
                      </a:stretch>
                    </p:blipFill>
                    <p:spPr>
                      <a:xfrm>
                        <a:off x="6594368" y="1845734"/>
                        <a:ext cx="4184863" cy="81305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76336218"/>
              </p:ext>
            </p:extLst>
          </p:nvPr>
        </p:nvGraphicFramePr>
        <p:xfrm>
          <a:off x="8928100" y="3017375"/>
          <a:ext cx="869950" cy="434975"/>
        </p:xfrm>
        <a:graphic>
          <a:graphicData uri="http://schemas.openxmlformats.org/presentationml/2006/ole">
            <mc:AlternateContent xmlns:mc="http://schemas.openxmlformats.org/markup-compatibility/2006">
              <mc:Choice xmlns:v="urn:schemas-microsoft-com:vml" Requires="v">
                <p:oleObj spid="_x0000_s34699" name="Equation" r:id="rId11" imgW="457200" imgH="228600" progId="Equation.DSMT4">
                  <p:embed/>
                </p:oleObj>
              </mc:Choice>
              <mc:Fallback>
                <p:oleObj name="Equation" r:id="rId11" imgW="457200" imgH="228600" progId="Equation.DSMT4">
                  <p:embed/>
                  <p:pic>
                    <p:nvPicPr>
                      <p:cNvPr id="0" name=""/>
                      <p:cNvPicPr/>
                      <p:nvPr/>
                    </p:nvPicPr>
                    <p:blipFill>
                      <a:blip r:embed="rId12"/>
                      <a:stretch>
                        <a:fillRect/>
                      </a:stretch>
                    </p:blipFill>
                    <p:spPr>
                      <a:xfrm>
                        <a:off x="8928100" y="3017375"/>
                        <a:ext cx="869950" cy="4349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37383883"/>
              </p:ext>
            </p:extLst>
          </p:nvPr>
        </p:nvGraphicFramePr>
        <p:xfrm>
          <a:off x="7843838" y="4568825"/>
          <a:ext cx="1184275" cy="820738"/>
        </p:xfrm>
        <a:graphic>
          <a:graphicData uri="http://schemas.openxmlformats.org/presentationml/2006/ole">
            <mc:AlternateContent xmlns:mc="http://schemas.openxmlformats.org/markup-compatibility/2006">
              <mc:Choice xmlns:v="urn:schemas-microsoft-com:vml" Requires="v">
                <p:oleObj spid="_x0000_s34700" name="Equation" r:id="rId13" imgW="622080" imgH="431640" progId="Equation.DSMT4">
                  <p:embed/>
                </p:oleObj>
              </mc:Choice>
              <mc:Fallback>
                <p:oleObj name="Equation" r:id="rId13" imgW="622080" imgH="431640" progId="Equation.DSMT4">
                  <p:embed/>
                  <p:pic>
                    <p:nvPicPr>
                      <p:cNvPr id="0" name=""/>
                      <p:cNvPicPr/>
                      <p:nvPr/>
                    </p:nvPicPr>
                    <p:blipFill>
                      <a:blip r:embed="rId14"/>
                      <a:stretch>
                        <a:fillRect/>
                      </a:stretch>
                    </p:blipFill>
                    <p:spPr>
                      <a:xfrm>
                        <a:off x="7843838" y="4568825"/>
                        <a:ext cx="1184275" cy="820738"/>
                      </a:xfrm>
                      <a:prstGeom prst="rect">
                        <a:avLst/>
                      </a:prstGeom>
                    </p:spPr>
                  </p:pic>
                </p:oleObj>
              </mc:Fallback>
            </mc:AlternateContent>
          </a:graphicData>
        </a:graphic>
      </p:graphicFrame>
    </p:spTree>
    <p:extLst>
      <p:ext uri="{BB962C8B-B14F-4D97-AF65-F5344CB8AC3E}">
        <p14:creationId xmlns:p14="http://schemas.microsoft.com/office/powerpoint/2010/main" val="194816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28" y="147405"/>
            <a:ext cx="11385343"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Example 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Absorption of infrared radiation by ionic crystal</a:t>
            </a:r>
          </a:p>
        </p:txBody>
      </p:sp>
      <p:sp>
        <p:nvSpPr>
          <p:cNvPr id="6" name="Content Placeholder 5"/>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the ionic crystals composed of ions of opposite charges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e</a:t>
            </a:r>
            <a:r>
              <a:rPr lang="en-US" sz="2400" dirty="0">
                <a:latin typeface="Times New Roman" panose="02020603050405020304" pitchFamily="18" charset="0"/>
                <a:cs typeface="Times New Roman" panose="02020603050405020304" pitchFamily="18" charset="0"/>
                <a:sym typeface="Symbol" panose="05050102010706020507" pitchFamily="18" charset="2"/>
              </a:rPr>
              <a:t> move under the influence of the electric field E = E</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exp(</a:t>
            </a:r>
            <a:r>
              <a:rPr lang="en-US" sz="2400" dirty="0" err="1">
                <a:latin typeface="Times New Roman" panose="02020603050405020304" pitchFamily="18" charset="0"/>
                <a:cs typeface="Times New Roman" panose="02020603050405020304" pitchFamily="18" charset="0"/>
                <a:sym typeface="Symbol" panose="05050102010706020507" pitchFamily="18" charset="2"/>
              </a:rPr>
              <a:t>it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equations of motion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Appropriate displacement for each ion is given as follows</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61CFEB1-74F7-45A5-A566-20026EB2CC31}" type="slidenum">
              <a:rPr lang="en-US" smtClean="0"/>
              <a:t>38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92549170"/>
              </p:ext>
            </p:extLst>
          </p:nvPr>
        </p:nvGraphicFramePr>
        <p:xfrm>
          <a:off x="3403916" y="3135314"/>
          <a:ext cx="5445125" cy="644525"/>
        </p:xfrm>
        <a:graphic>
          <a:graphicData uri="http://schemas.openxmlformats.org/presentationml/2006/ole">
            <mc:AlternateContent xmlns:mc="http://schemas.openxmlformats.org/markup-compatibility/2006">
              <mc:Choice xmlns:v="urn:schemas-microsoft-com:vml" Requires="v">
                <p:oleObj spid="_x0000_s45202" name="Equation" r:id="rId3" imgW="3327120" imgH="393480" progId="Equation.DSMT4">
                  <p:embed/>
                </p:oleObj>
              </mc:Choice>
              <mc:Fallback>
                <p:oleObj name="Equation" r:id="rId3" imgW="3327120" imgH="393480" progId="Equation.DSMT4">
                  <p:embed/>
                  <p:pic>
                    <p:nvPicPr>
                      <p:cNvPr id="0" name=""/>
                      <p:cNvPicPr/>
                      <p:nvPr/>
                    </p:nvPicPr>
                    <p:blipFill>
                      <a:blip r:embed="rId4"/>
                      <a:stretch>
                        <a:fillRect/>
                      </a:stretch>
                    </p:blipFill>
                    <p:spPr>
                      <a:xfrm>
                        <a:off x="3403916" y="3135314"/>
                        <a:ext cx="5445125" cy="644525"/>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89267333"/>
              </p:ext>
            </p:extLst>
          </p:nvPr>
        </p:nvGraphicFramePr>
        <p:xfrm>
          <a:off x="3043553" y="3791635"/>
          <a:ext cx="6165850" cy="704850"/>
        </p:xfrm>
        <a:graphic>
          <a:graphicData uri="http://schemas.openxmlformats.org/presentationml/2006/ole">
            <mc:AlternateContent xmlns:mc="http://schemas.openxmlformats.org/markup-compatibility/2006">
              <mc:Choice xmlns:v="urn:schemas-microsoft-com:vml" Requires="v">
                <p:oleObj spid="_x0000_s45203" name="Equation" r:id="rId5" imgW="3441600" imgH="393480" progId="Equation.DSMT4">
                  <p:embed/>
                </p:oleObj>
              </mc:Choice>
              <mc:Fallback>
                <p:oleObj name="Equation" r:id="rId5" imgW="3441600" imgH="393480" progId="Equation.DSMT4">
                  <p:embed/>
                  <p:pic>
                    <p:nvPicPr>
                      <p:cNvPr id="0" name=""/>
                      <p:cNvPicPr/>
                      <p:nvPr/>
                    </p:nvPicPr>
                    <p:blipFill>
                      <a:blip r:embed="rId6"/>
                      <a:stretch>
                        <a:fillRect/>
                      </a:stretch>
                    </p:blipFill>
                    <p:spPr>
                      <a:xfrm>
                        <a:off x="3043553" y="3791635"/>
                        <a:ext cx="6165850" cy="704850"/>
                      </a:xfrm>
                      <a:prstGeom prst="rect">
                        <a:avLst/>
                      </a:prstGeom>
                      <a:solidFill>
                        <a:schemeClr val="bg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70710080"/>
              </p:ext>
            </p:extLst>
          </p:nvPr>
        </p:nvGraphicFramePr>
        <p:xfrm>
          <a:off x="2875021" y="5275782"/>
          <a:ext cx="6925424" cy="647499"/>
        </p:xfrm>
        <a:graphic>
          <a:graphicData uri="http://schemas.openxmlformats.org/presentationml/2006/ole">
            <mc:AlternateContent xmlns:mc="http://schemas.openxmlformats.org/markup-compatibility/2006">
              <mc:Choice xmlns:v="urn:schemas-microsoft-com:vml" Requires="v">
                <p:oleObj spid="_x0000_s45204" name="Equation" r:id="rId7" imgW="3124080" imgH="291960" progId="Equation.DSMT4">
                  <p:embed/>
                </p:oleObj>
              </mc:Choice>
              <mc:Fallback>
                <p:oleObj name="Equation" r:id="rId7" imgW="3124080" imgH="291960" progId="Equation.DSMT4">
                  <p:embed/>
                  <p:pic>
                    <p:nvPicPr>
                      <p:cNvPr id="0" name=""/>
                      <p:cNvPicPr/>
                      <p:nvPr/>
                    </p:nvPicPr>
                    <p:blipFill>
                      <a:blip r:embed="rId8"/>
                      <a:stretch>
                        <a:fillRect/>
                      </a:stretch>
                    </p:blipFill>
                    <p:spPr>
                      <a:xfrm>
                        <a:off x="2875021" y="5275782"/>
                        <a:ext cx="6925424" cy="647499"/>
                      </a:xfrm>
                      <a:prstGeom prst="rect">
                        <a:avLst/>
                      </a:prstGeom>
                    </p:spPr>
                  </p:pic>
                </p:oleObj>
              </mc:Fallback>
            </mc:AlternateContent>
          </a:graphicData>
        </a:graphic>
      </p:graphicFrame>
    </p:spTree>
    <p:extLst>
      <p:ext uri="{BB962C8B-B14F-4D97-AF65-F5344CB8AC3E}">
        <p14:creationId xmlns:p14="http://schemas.microsoft.com/office/powerpoint/2010/main" val="2805301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39</a:t>
            </a:fld>
            <a:endParaRPr lang="en-US"/>
          </a:p>
        </p:txBody>
      </p:sp>
      <p:sp>
        <p:nvSpPr>
          <p:cNvPr id="5" name="TextBox 4"/>
          <p:cNvSpPr txBox="1"/>
          <p:nvPr/>
        </p:nvSpPr>
        <p:spPr>
          <a:xfrm>
            <a:off x="700087" y="628650"/>
            <a:ext cx="10825606"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analysis can be simplified by neglecting the wave number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if we consider the situation at a longer wavelength.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Assuming that the electric field is infrared and its wavelength is around 10</a:t>
            </a:r>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the wave number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610</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4</a:t>
            </a:r>
            <a:r>
              <a:rPr lang="en-US" sz="2400" dirty="0">
                <a:latin typeface="Times New Roman" panose="02020603050405020304" pitchFamily="18" charset="0"/>
                <a:cs typeface="Times New Roman" panose="02020603050405020304" pitchFamily="18" charset="0"/>
                <a:sym typeface="Symbol" panose="05050102010706020507" pitchFamily="18" charset="2"/>
              </a:rPr>
              <a:t> m</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This value is negligible when comparing to the k</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m</a:t>
            </a:r>
            <a:r>
              <a:rPr lang="en-US" sz="2400" dirty="0">
                <a:latin typeface="Times New Roman" panose="02020603050405020304" pitchFamily="18" charset="0"/>
                <a:cs typeface="Times New Roman" panose="02020603050405020304" pitchFamily="18" charset="0"/>
                <a:sym typeface="Symbol" panose="05050102010706020507" pitchFamily="18" charset="2"/>
              </a:rPr>
              <a:t> which is the limit of wave number at the boundary of 1</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st</a:t>
            </a:r>
            <a:r>
              <a:rPr lang="en-US" sz="2400" dirty="0">
                <a:latin typeface="Times New Roman" panose="02020603050405020304" pitchFamily="18" charset="0"/>
                <a:cs typeface="Times New Roman" panose="02020603050405020304" pitchFamily="18" charset="0"/>
                <a:sym typeface="Symbol" panose="05050102010706020507" pitchFamily="18" charset="2"/>
              </a:rPr>
              <a:t> Brillouin zone. Approximately, k</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m</a:t>
            </a:r>
            <a:r>
              <a:rPr lang="en-US" sz="2400" dirty="0">
                <a:latin typeface="Times New Roman" panose="02020603050405020304" pitchFamily="18" charset="0"/>
                <a:cs typeface="Times New Roman" panose="02020603050405020304" pitchFamily="18" charset="0"/>
                <a:sym typeface="Symbol" panose="05050102010706020507" pitchFamily="18" charset="2"/>
              </a:rPr>
              <a:t> is found to be /2</a:t>
            </a: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where </a:t>
            </a: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 10</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-10</a:t>
            </a:r>
            <a:r>
              <a:rPr lang="en-US" sz="2400" dirty="0">
                <a:latin typeface="Times New Roman" panose="02020603050405020304" pitchFamily="18" charset="0"/>
                <a:cs typeface="Times New Roman" panose="02020603050405020304" pitchFamily="18" charset="0"/>
                <a:sym typeface="Symbol" panose="05050102010706020507" pitchFamily="18" charset="2"/>
              </a:rPr>
              <a:t>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Under the assumption, this can simplify the equations of motion for each ion to be</a:t>
            </a:r>
            <a:endParaRPr lang="en-US" sz="24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481297712"/>
              </p:ext>
            </p:extLst>
          </p:nvPr>
        </p:nvGraphicFramePr>
        <p:xfrm>
          <a:off x="3765907" y="3813764"/>
          <a:ext cx="4660185" cy="1785939"/>
        </p:xfrm>
        <a:graphic>
          <a:graphicData uri="http://schemas.openxmlformats.org/presentationml/2006/ole">
            <mc:AlternateContent xmlns:mc="http://schemas.openxmlformats.org/markup-compatibility/2006">
              <mc:Choice xmlns:v="urn:schemas-microsoft-com:vml" Requires="v">
                <p:oleObj spid="_x0000_s46132" name="Equation" r:id="rId3" imgW="2120760" imgH="812520" progId="Equation.DSMT4">
                  <p:embed/>
                </p:oleObj>
              </mc:Choice>
              <mc:Fallback>
                <p:oleObj name="Equation" r:id="rId3" imgW="2120760" imgH="812520" progId="Equation.DSMT4">
                  <p:embed/>
                  <p:pic>
                    <p:nvPicPr>
                      <p:cNvPr id="0" name=""/>
                      <p:cNvPicPr/>
                      <p:nvPr/>
                    </p:nvPicPr>
                    <p:blipFill>
                      <a:blip r:embed="rId4"/>
                      <a:stretch>
                        <a:fillRect/>
                      </a:stretch>
                    </p:blipFill>
                    <p:spPr>
                      <a:xfrm>
                        <a:off x="3765907" y="3813764"/>
                        <a:ext cx="4660185" cy="1785939"/>
                      </a:xfrm>
                      <a:prstGeom prst="rect">
                        <a:avLst/>
                      </a:prstGeom>
                    </p:spPr>
                  </p:pic>
                </p:oleObj>
              </mc:Fallback>
            </mc:AlternateContent>
          </a:graphicData>
        </a:graphic>
      </p:graphicFrame>
    </p:spTree>
    <p:extLst>
      <p:ext uri="{BB962C8B-B14F-4D97-AF65-F5344CB8AC3E}">
        <p14:creationId xmlns:p14="http://schemas.microsoft.com/office/powerpoint/2010/main" val="109133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06" y="227610"/>
            <a:ext cx="10952152" cy="1450757"/>
          </a:xfrm>
        </p:spPr>
        <p:txBody>
          <a:bodyPr/>
          <a:lstStyle/>
          <a:p>
            <a:r>
              <a:rPr lang="en-US" b="1" dirty="0">
                <a:latin typeface="Times New Roman" panose="02020603050405020304" pitchFamily="18" charset="0"/>
                <a:cs typeface="Times New Roman" panose="02020603050405020304" pitchFamily="18" charset="0"/>
              </a:rPr>
              <a:t>Energy of each normal modes of vibrating string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energy  in each harmonic is composed of kinetic and potential energy.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a:t>
            </a:r>
          </a:p>
        </p:txBody>
      </p:sp>
      <p:sp>
        <p:nvSpPr>
          <p:cNvPr id="4" name="Slide Number Placeholder 3"/>
          <p:cNvSpPr>
            <a:spLocks noGrp="1"/>
          </p:cNvSpPr>
          <p:nvPr>
            <p:ph type="sldNum" sz="quarter" idx="12"/>
          </p:nvPr>
        </p:nvSpPr>
        <p:spPr/>
        <p:txBody>
          <a:bodyPr/>
          <a:lstStyle/>
          <a:p>
            <a:fld id="{061CFEB1-74F7-45A5-A566-20026EB2CC31}" type="slidenum">
              <a:rPr lang="en-US" smtClean="0"/>
              <a:t>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155846"/>
              </p:ext>
            </p:extLst>
          </p:nvPr>
        </p:nvGraphicFramePr>
        <p:xfrm>
          <a:off x="2441880" y="2340538"/>
          <a:ext cx="5997075" cy="2895140"/>
        </p:xfrm>
        <a:graphic>
          <a:graphicData uri="http://schemas.openxmlformats.org/presentationml/2006/ole">
            <mc:AlternateContent xmlns:mc="http://schemas.openxmlformats.org/markup-compatibility/2006">
              <mc:Choice xmlns:v="urn:schemas-microsoft-com:vml" Requires="v">
                <p:oleObj spid="_x0000_s13790" name="Equation" r:id="rId4" imgW="3314520" imgH="1600200" progId="Equation.DSMT4">
                  <p:embed/>
                </p:oleObj>
              </mc:Choice>
              <mc:Fallback>
                <p:oleObj name="Equation" r:id="rId4" imgW="3314520" imgH="1600200" progId="Equation.DSMT4">
                  <p:embed/>
                  <p:pic>
                    <p:nvPicPr>
                      <p:cNvPr id="0" name=""/>
                      <p:cNvPicPr/>
                      <p:nvPr/>
                    </p:nvPicPr>
                    <p:blipFill>
                      <a:blip r:embed="rId5"/>
                      <a:stretch>
                        <a:fillRect/>
                      </a:stretch>
                    </p:blipFill>
                    <p:spPr>
                      <a:xfrm>
                        <a:off x="2441880" y="2340538"/>
                        <a:ext cx="5997075" cy="28951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6411617"/>
              </p:ext>
            </p:extLst>
          </p:nvPr>
        </p:nvGraphicFramePr>
        <p:xfrm>
          <a:off x="2308619" y="5357127"/>
          <a:ext cx="4841875" cy="828675"/>
        </p:xfrm>
        <a:graphic>
          <a:graphicData uri="http://schemas.openxmlformats.org/presentationml/2006/ole">
            <mc:AlternateContent xmlns:mc="http://schemas.openxmlformats.org/markup-compatibility/2006">
              <mc:Choice xmlns:v="urn:schemas-microsoft-com:vml" Requires="v">
                <p:oleObj spid="_x0000_s13791" name="Equation" r:id="rId6" imgW="2298600" imgH="393480" progId="Equation.DSMT4">
                  <p:embed/>
                </p:oleObj>
              </mc:Choice>
              <mc:Fallback>
                <p:oleObj name="Equation" r:id="rId6" imgW="2298600" imgH="393480" progId="Equation.DSMT4">
                  <p:embed/>
                  <p:pic>
                    <p:nvPicPr>
                      <p:cNvPr id="0" name=""/>
                      <p:cNvPicPr/>
                      <p:nvPr/>
                    </p:nvPicPr>
                    <p:blipFill>
                      <a:blip r:embed="rId7"/>
                      <a:stretch>
                        <a:fillRect/>
                      </a:stretch>
                    </p:blipFill>
                    <p:spPr>
                      <a:xfrm>
                        <a:off x="2308619" y="5357127"/>
                        <a:ext cx="4841875" cy="8286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75075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CFEB1-74F7-45A5-A566-20026EB2CC31}" type="slidenum">
              <a:rPr lang="en-US" smtClean="0"/>
              <a:t>40</a:t>
            </a:fld>
            <a:endParaRPr lang="en-US"/>
          </a:p>
        </p:txBody>
      </p:sp>
      <p:sp>
        <p:nvSpPr>
          <p:cNvPr id="3" name="TextBox 2"/>
          <p:cNvSpPr txBox="1"/>
          <p:nvPr/>
        </p:nvSpPr>
        <p:spPr>
          <a:xfrm>
            <a:off x="571500" y="600075"/>
            <a:ext cx="1080135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amplitudes for both ions are found to be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the ions amplitude increases meaning  a strong absorption by ionic crystals</a:t>
            </a:r>
            <a:r>
              <a:rPr lang="en-US" sz="2400" dirty="0">
                <a:latin typeface="Times New Roman" panose="02020603050405020304" pitchFamily="18" charset="0"/>
                <a:cs typeface="Times New Roman" panose="02020603050405020304"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199719012"/>
              </p:ext>
            </p:extLst>
          </p:nvPr>
        </p:nvGraphicFramePr>
        <p:xfrm>
          <a:off x="4267200" y="1263650"/>
          <a:ext cx="2160961" cy="1871988"/>
        </p:xfrm>
        <a:graphic>
          <a:graphicData uri="http://schemas.openxmlformats.org/presentationml/2006/ole">
            <mc:AlternateContent xmlns:mc="http://schemas.openxmlformats.org/markup-compatibility/2006">
              <mc:Choice xmlns:v="urn:schemas-microsoft-com:vml" Requires="v">
                <p:oleObj spid="_x0000_s47201" name="Equation" r:id="rId3" imgW="1231560" imgH="1066680" progId="Equation.DSMT4">
                  <p:embed/>
                </p:oleObj>
              </mc:Choice>
              <mc:Fallback>
                <p:oleObj name="Equation" r:id="rId3" imgW="1231560" imgH="1066680" progId="Equation.DSMT4">
                  <p:embed/>
                  <p:pic>
                    <p:nvPicPr>
                      <p:cNvPr id="0" name=""/>
                      <p:cNvPicPr/>
                      <p:nvPr/>
                    </p:nvPicPr>
                    <p:blipFill>
                      <a:blip r:embed="rId4"/>
                      <a:stretch>
                        <a:fillRect/>
                      </a:stretch>
                    </p:blipFill>
                    <p:spPr>
                      <a:xfrm>
                        <a:off x="4267200" y="1263650"/>
                        <a:ext cx="2160961" cy="18719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48416387"/>
              </p:ext>
            </p:extLst>
          </p:nvPr>
        </p:nvGraphicFramePr>
        <p:xfrm>
          <a:off x="3065462" y="3799213"/>
          <a:ext cx="2403476" cy="869343"/>
        </p:xfrm>
        <a:graphic>
          <a:graphicData uri="http://schemas.openxmlformats.org/presentationml/2006/ole">
            <mc:AlternateContent xmlns:mc="http://schemas.openxmlformats.org/markup-compatibility/2006">
              <mc:Choice xmlns:v="urn:schemas-microsoft-com:vml" Requires="v">
                <p:oleObj spid="_x0000_s47202" name="Equation" r:id="rId5" imgW="1193760" imgH="431640" progId="Equation.DSMT4">
                  <p:embed/>
                </p:oleObj>
              </mc:Choice>
              <mc:Fallback>
                <p:oleObj name="Equation" r:id="rId5" imgW="1193760" imgH="431640" progId="Equation.DSMT4">
                  <p:embed/>
                  <p:pic>
                    <p:nvPicPr>
                      <p:cNvPr id="0" name=""/>
                      <p:cNvPicPr/>
                      <p:nvPr/>
                    </p:nvPicPr>
                    <p:blipFill>
                      <a:blip r:embed="rId6"/>
                      <a:stretch>
                        <a:fillRect/>
                      </a:stretch>
                    </p:blipFill>
                    <p:spPr>
                      <a:xfrm>
                        <a:off x="3065462" y="3799213"/>
                        <a:ext cx="2403476" cy="869343"/>
                      </a:xfrm>
                      <a:prstGeom prst="rect">
                        <a:avLst/>
                      </a:prstGeom>
                    </p:spPr>
                  </p:pic>
                </p:oleObj>
              </mc:Fallback>
            </mc:AlternateContent>
          </a:graphicData>
        </a:graphic>
      </p:graphicFrame>
      <p:sp>
        <p:nvSpPr>
          <p:cNvPr id="6" name="TextBox 5"/>
          <p:cNvSpPr txBox="1"/>
          <p:nvPr/>
        </p:nvSpPr>
        <p:spPr>
          <a:xfrm>
            <a:off x="6428161" y="3837559"/>
            <a:ext cx="4500562" cy="830997"/>
          </a:xfrm>
          <a:prstGeom prst="rect">
            <a:avLst/>
          </a:prstGeom>
          <a:solidFill>
            <a:srgbClr val="FFFF0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actually is the low k limit of the optical branch.</a:t>
            </a:r>
          </a:p>
        </p:txBody>
      </p:sp>
      <p:sp>
        <p:nvSpPr>
          <p:cNvPr id="7" name="Right Arrow 6"/>
          <p:cNvSpPr/>
          <p:nvPr/>
        </p:nvSpPr>
        <p:spPr>
          <a:xfrm flipH="1">
            <a:off x="5621337" y="4024338"/>
            <a:ext cx="701675" cy="3613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996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29816"/>
          </a:xfrm>
        </p:spPr>
        <p:txBody>
          <a:bodyPr/>
          <a:lstStyle/>
          <a:p>
            <a:r>
              <a:rPr lang="en-US" b="1" dirty="0">
                <a:latin typeface="Times New Roman" panose="02020603050405020304" pitchFamily="18" charset="0"/>
                <a:cs typeface="Times New Roman" panose="02020603050405020304" pitchFamily="18" charset="0"/>
              </a:rPr>
              <a:t>Homework #6</a:t>
            </a:r>
          </a:p>
        </p:txBody>
      </p:sp>
      <p:pic>
        <p:nvPicPr>
          <p:cNvPr id="5" name="Content Placeholder 4">
            <a:extLst>
              <a:ext uri="{FF2B5EF4-FFF2-40B4-BE49-F238E27FC236}">
                <a16:creationId xmlns:a16="http://schemas.microsoft.com/office/drawing/2014/main" id="{AD006FF7-60C2-4118-AE84-DC1F6952F197}"/>
              </a:ext>
            </a:extLst>
          </p:cNvPr>
          <p:cNvPicPr>
            <a:picLocks noGrp="1" noChangeAspect="1"/>
          </p:cNvPicPr>
          <p:nvPr>
            <p:ph idx="1"/>
          </p:nvPr>
        </p:nvPicPr>
        <p:blipFill>
          <a:blip r:embed="rId2"/>
          <a:stretch>
            <a:fillRect/>
          </a:stretch>
        </p:blipFill>
        <p:spPr>
          <a:xfrm>
            <a:off x="1286390" y="3885731"/>
            <a:ext cx="8614068" cy="2685665"/>
          </a:xfrm>
          <a:prstGeom prst="rect">
            <a:avLst/>
          </a:prstGeom>
        </p:spPr>
      </p:pic>
      <p:sp>
        <p:nvSpPr>
          <p:cNvPr id="4" name="Slide Number Placeholder 3"/>
          <p:cNvSpPr>
            <a:spLocks noGrp="1"/>
          </p:cNvSpPr>
          <p:nvPr>
            <p:ph type="sldNum" sz="quarter" idx="12"/>
          </p:nvPr>
        </p:nvSpPr>
        <p:spPr/>
        <p:txBody>
          <a:bodyPr/>
          <a:lstStyle/>
          <a:p>
            <a:fld id="{061CFEB1-74F7-45A5-A566-20026EB2CC31}" type="slidenum">
              <a:rPr lang="en-US" smtClean="0"/>
              <a:t>41</a:t>
            </a:fld>
            <a:endParaRPr lang="en-US"/>
          </a:p>
        </p:txBody>
      </p:sp>
      <p:pic>
        <p:nvPicPr>
          <p:cNvPr id="6" name="Picture 5">
            <a:extLst>
              <a:ext uri="{FF2B5EF4-FFF2-40B4-BE49-F238E27FC236}">
                <a16:creationId xmlns:a16="http://schemas.microsoft.com/office/drawing/2014/main" id="{7F846903-A8DD-4669-9238-93F51E73D19B}"/>
              </a:ext>
            </a:extLst>
          </p:cNvPr>
          <p:cNvPicPr>
            <a:picLocks noChangeAspect="1"/>
          </p:cNvPicPr>
          <p:nvPr/>
        </p:nvPicPr>
        <p:blipFill>
          <a:blip r:embed="rId3"/>
          <a:stretch>
            <a:fillRect/>
          </a:stretch>
        </p:blipFill>
        <p:spPr>
          <a:xfrm>
            <a:off x="1260860" y="1254675"/>
            <a:ext cx="8639598" cy="2533427"/>
          </a:xfrm>
          <a:prstGeom prst="rect">
            <a:avLst/>
          </a:prstGeom>
        </p:spPr>
      </p:pic>
    </p:spTree>
    <p:extLst>
      <p:ext uri="{BB962C8B-B14F-4D97-AF65-F5344CB8AC3E}">
        <p14:creationId xmlns:p14="http://schemas.microsoft.com/office/powerpoint/2010/main" val="381970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Standing Wave Ratio (SWR)</a:t>
            </a:r>
          </a:p>
        </p:txBody>
      </p:sp>
      <p:sp>
        <p:nvSpPr>
          <p:cNvPr id="3" name="Content Placeholder 2"/>
          <p:cNvSpPr>
            <a:spLocks noGrp="1"/>
          </p:cNvSpPr>
          <p:nvPr>
            <p:ph idx="1"/>
          </p:nvPr>
        </p:nvSpPr>
        <p:spPr>
          <a:xfrm>
            <a:off x="634181" y="1845734"/>
            <a:ext cx="11076038" cy="4455054"/>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 progressive wave system is partially reflected from a boundary, the incident and reflected amplitudes partially cancel out.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this case the ratio of </a:t>
            </a:r>
            <a:r>
              <a:rPr lang="en-US" sz="2400" b="1" dirty="0">
                <a:solidFill>
                  <a:srgbClr val="FF0000"/>
                </a:solidFill>
                <a:latin typeface="Times New Roman" panose="02020603050405020304" pitchFamily="18" charset="0"/>
                <a:cs typeface="Times New Roman" panose="02020603050405020304" pitchFamily="18" charset="0"/>
              </a:rPr>
              <a:t>maximum to minimum amplitudes </a:t>
            </a:r>
            <a:r>
              <a:rPr lang="en-US" sz="2400" dirty="0">
                <a:latin typeface="Times New Roman" panose="02020603050405020304" pitchFamily="18" charset="0"/>
                <a:cs typeface="Times New Roman" panose="02020603050405020304" pitchFamily="18" charset="0"/>
              </a:rPr>
              <a:t>in the standing wave system is called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 the magnitude of the amplitude ratio;</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SWR is always greater than or equal to unity and can be used to determine the sample’s </a:t>
            </a:r>
            <a:r>
              <a:rPr lang="en-US" sz="2400" b="1" dirty="0">
                <a:solidFill>
                  <a:srgbClr val="FF0000"/>
                </a:solidFill>
                <a:latin typeface="Times New Roman" panose="02020603050405020304" pitchFamily="18" charset="0"/>
                <a:cs typeface="Times New Roman" panose="02020603050405020304" pitchFamily="18" charset="0"/>
              </a:rPr>
              <a:t>reflection coefficient (</a:t>
            </a:r>
            <a:r>
              <a:rPr lang="en-US" sz="2400" b="1" i="1" dirty="0">
                <a:solidFill>
                  <a:srgbClr val="FF0000"/>
                </a:solidFill>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its </a:t>
            </a:r>
            <a:r>
              <a:rPr lang="en-US" sz="2400" b="1" dirty="0">
                <a:solidFill>
                  <a:srgbClr val="FF0000"/>
                </a:solidFill>
                <a:latin typeface="Times New Roman" panose="02020603050405020304" pitchFamily="18" charset="0"/>
                <a:cs typeface="Times New Roman" panose="02020603050405020304" pitchFamily="18" charset="0"/>
              </a:rPr>
              <a:t>absorption coefficient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its </a:t>
            </a:r>
            <a:r>
              <a:rPr lang="en-US" sz="2400" b="1" dirty="0">
                <a:solidFill>
                  <a:srgbClr val="FF0000"/>
                </a:solidFill>
                <a:latin typeface="Times New Roman" panose="02020603050405020304" pitchFamily="18" charset="0"/>
                <a:cs typeface="Times New Roman" panose="02020603050405020304" pitchFamily="18" charset="0"/>
              </a:rPr>
              <a:t>impedance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Z</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061CFEB1-74F7-45A5-A566-20026EB2CC31}" type="slidenum">
              <a:rPr lang="en-US" smtClean="0"/>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82359884"/>
              </p:ext>
            </p:extLst>
          </p:nvPr>
        </p:nvGraphicFramePr>
        <p:xfrm>
          <a:off x="1955426" y="3426609"/>
          <a:ext cx="6265862" cy="974725"/>
        </p:xfrm>
        <a:graphic>
          <a:graphicData uri="http://schemas.openxmlformats.org/presentationml/2006/ole">
            <mc:AlternateContent xmlns:mc="http://schemas.openxmlformats.org/markup-compatibility/2006">
              <mc:Choice xmlns:v="urn:schemas-microsoft-com:vml" Requires="v">
                <p:oleObj spid="_x0000_s14899" name="Equation" r:id="rId3" imgW="3022560" imgH="469800" progId="Equation.DSMT4">
                  <p:embed/>
                </p:oleObj>
              </mc:Choice>
              <mc:Fallback>
                <p:oleObj name="Equation" r:id="rId3" imgW="3022560" imgH="469800" progId="Equation.DSMT4">
                  <p:embed/>
                  <p:pic>
                    <p:nvPicPr>
                      <p:cNvPr id="0" name=""/>
                      <p:cNvPicPr/>
                      <p:nvPr/>
                    </p:nvPicPr>
                    <p:blipFill>
                      <a:blip r:embed="rId4"/>
                      <a:stretch>
                        <a:fillRect/>
                      </a:stretch>
                    </p:blipFill>
                    <p:spPr>
                      <a:xfrm>
                        <a:off x="1955426" y="3426609"/>
                        <a:ext cx="6265862" cy="9747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4050933"/>
              </p:ext>
            </p:extLst>
          </p:nvPr>
        </p:nvGraphicFramePr>
        <p:xfrm>
          <a:off x="1660525" y="4444999"/>
          <a:ext cx="1625600" cy="569912"/>
        </p:xfrm>
        <a:graphic>
          <a:graphicData uri="http://schemas.openxmlformats.org/presentationml/2006/ole">
            <mc:AlternateContent xmlns:mc="http://schemas.openxmlformats.org/markup-compatibility/2006">
              <mc:Choice xmlns:v="urn:schemas-microsoft-com:vml" Requires="v">
                <p:oleObj spid="_x0000_s14900" name="Equation" r:id="rId5" imgW="723600" imgH="253800" progId="Equation.DSMT4">
                  <p:embed/>
                </p:oleObj>
              </mc:Choice>
              <mc:Fallback>
                <p:oleObj name="Equation" r:id="rId5" imgW="723600" imgH="253800" progId="Equation.DSMT4">
                  <p:embed/>
                  <p:pic>
                    <p:nvPicPr>
                      <p:cNvPr id="0" name=""/>
                      <p:cNvPicPr/>
                      <p:nvPr/>
                    </p:nvPicPr>
                    <p:blipFill>
                      <a:blip r:embed="rId6"/>
                      <a:stretch>
                        <a:fillRect/>
                      </a:stretch>
                    </p:blipFill>
                    <p:spPr>
                      <a:xfrm>
                        <a:off x="1660525" y="4444999"/>
                        <a:ext cx="1625600" cy="5699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7229834"/>
              </p:ext>
            </p:extLst>
          </p:nvPr>
        </p:nvGraphicFramePr>
        <p:xfrm>
          <a:off x="1831206" y="5034125"/>
          <a:ext cx="4962526" cy="569913"/>
        </p:xfrm>
        <a:graphic>
          <a:graphicData uri="http://schemas.openxmlformats.org/presentationml/2006/ole">
            <mc:AlternateContent xmlns:mc="http://schemas.openxmlformats.org/markup-compatibility/2006">
              <mc:Choice xmlns:v="urn:schemas-microsoft-com:vml" Requires="v">
                <p:oleObj spid="_x0000_s14901" name="Equation" r:id="rId7" imgW="2209680" imgH="253800" progId="Equation.DSMT4">
                  <p:embed/>
                </p:oleObj>
              </mc:Choice>
              <mc:Fallback>
                <p:oleObj name="Equation" r:id="rId7" imgW="2209680" imgH="253800" progId="Equation.DSMT4">
                  <p:embed/>
                  <p:pic>
                    <p:nvPicPr>
                      <p:cNvPr id="0" name=""/>
                      <p:cNvPicPr/>
                      <p:nvPr/>
                    </p:nvPicPr>
                    <p:blipFill>
                      <a:blip r:embed="rId8"/>
                      <a:stretch>
                        <a:fillRect/>
                      </a:stretch>
                    </p:blipFill>
                    <p:spPr>
                      <a:xfrm>
                        <a:off x="1831206" y="5034125"/>
                        <a:ext cx="4962526" cy="56991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E42A841-43F9-47F4-8F70-F5E83BEC5561}"/>
              </a:ext>
            </a:extLst>
          </p:cNvPr>
          <p:cNvSpPr txBox="1"/>
          <p:nvPr/>
        </p:nvSpPr>
        <p:spPr>
          <a:xfrm>
            <a:off x="8517277" y="3590805"/>
            <a:ext cx="3674723" cy="646331"/>
          </a:xfrm>
          <a:prstGeom prst="rect">
            <a:avLst/>
          </a:prstGeom>
          <a:solidFill>
            <a:srgbClr val="FFFF00"/>
          </a:solidFill>
        </p:spPr>
        <p:txBody>
          <a:bodyPr wrap="square" rtlCol="0">
            <a:spAutoFit/>
          </a:bodyPr>
          <a:lstStyle/>
          <a:p>
            <a:r>
              <a:rPr lang="en-US" b="1" dirty="0">
                <a:latin typeface="Times New Roman" panose="02020603050405020304" pitchFamily="18" charset="0"/>
                <a:cs typeface="Times New Roman" panose="02020603050405020304" pitchFamily="18" charset="0"/>
              </a:rPr>
              <a:t>NOTE : </a:t>
            </a:r>
            <a:r>
              <a:rPr lang="en-US" b="1" i="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 incident amplitude</a:t>
            </a:r>
          </a:p>
          <a:p>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B</a:t>
            </a:r>
            <a:r>
              <a:rPr lang="en-US" b="1" baseline="-25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 reflected amplitude</a:t>
            </a:r>
          </a:p>
        </p:txBody>
      </p:sp>
    </p:spTree>
    <p:extLst>
      <p:ext uri="{BB962C8B-B14F-4D97-AF65-F5344CB8AC3E}">
        <p14:creationId xmlns:p14="http://schemas.microsoft.com/office/powerpoint/2010/main" val="360758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730" y="321070"/>
            <a:ext cx="10058400" cy="1450757"/>
          </a:xfrm>
        </p:spPr>
        <p:txBody>
          <a:bodyPr/>
          <a:lstStyle/>
          <a:p>
            <a:r>
              <a:rPr lang="en-US" b="1" dirty="0">
                <a:latin typeface="Times New Roman" panose="02020603050405020304" pitchFamily="18" charset="0"/>
                <a:cs typeface="Times New Roman" panose="02020603050405020304" pitchFamily="18" charset="0"/>
              </a:rPr>
              <a:t>Standing wave ratio and reflection coefficient</a:t>
            </a:r>
          </a:p>
        </p:txBody>
      </p:sp>
      <p:sp>
        <p:nvSpPr>
          <p:cNvPr id="3" name="Content Placeholder 2"/>
          <p:cNvSpPr>
            <a:spLocks noGrp="1"/>
          </p:cNvSpPr>
          <p:nvPr>
            <p:ph idx="1"/>
          </p:nvPr>
        </p:nvSpPr>
        <p:spPr>
          <a:xfrm>
            <a:off x="880111" y="4688134"/>
            <a:ext cx="10569892" cy="825606"/>
          </a:xfrm>
        </p:spPr>
        <p:txBody>
          <a:bodyPr>
            <a:noAutofit/>
          </a:bodyPr>
          <a:lstStyle/>
          <a:p>
            <a:r>
              <a:rPr lang="en-US" sz="2400" dirty="0">
                <a:latin typeface="Times New Roman" panose="02020603050405020304" pitchFamily="18" charset="0"/>
                <a:cs typeface="Times New Roman" panose="02020603050405020304" pitchFamily="18" charset="0"/>
              </a:rPr>
              <a:t>Incident wave is fully reflected out of phase at both ends, creating a (black) standing wave.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 −1, SWR = ∞</a:t>
            </a:r>
          </a:p>
        </p:txBody>
      </p:sp>
      <p:sp>
        <p:nvSpPr>
          <p:cNvPr id="4" name="Slide Number Placeholder 3"/>
          <p:cNvSpPr>
            <a:spLocks noGrp="1"/>
          </p:cNvSpPr>
          <p:nvPr>
            <p:ph type="sldNum" sz="quarter" idx="12"/>
          </p:nvPr>
        </p:nvSpPr>
        <p:spPr/>
        <p:txBody>
          <a:bodyPr/>
          <a:lstStyle/>
          <a:p>
            <a:fld id="{061CFEB1-74F7-45A5-A566-20026EB2CC31}" type="slidenum">
              <a:rPr lang="en-US" smtClean="0"/>
              <a:t>6</a:t>
            </a:fld>
            <a:endParaRPr lang="en-US"/>
          </a:p>
        </p:txBody>
      </p:sp>
      <p:sp>
        <p:nvSpPr>
          <p:cNvPr id="6" name="Rectangle 5"/>
          <p:cNvSpPr/>
          <p:nvPr/>
        </p:nvSpPr>
        <p:spPr>
          <a:xfrm>
            <a:off x="3407295" y="6488668"/>
            <a:ext cx="4987647" cy="369332"/>
          </a:xfrm>
          <a:prstGeom prst="rect">
            <a:avLst/>
          </a:prstGeom>
        </p:spPr>
        <p:txBody>
          <a:bodyPr wrap="none">
            <a:spAutoFit/>
          </a:bodyPr>
          <a:lstStyle/>
          <a:p>
            <a:r>
              <a:rPr lang="en-US" dirty="0">
                <a:hlinkClick r:id="rId3"/>
              </a:rPr>
              <a:t>https://en.wikipedia.org/wiki/Standing_wave_ratio</a:t>
            </a:r>
            <a:endParaRPr lang="en-US" dirty="0"/>
          </a:p>
        </p:txBody>
      </p:sp>
      <p:grpSp>
        <p:nvGrpSpPr>
          <p:cNvPr id="8" name="Group 7"/>
          <p:cNvGrpSpPr/>
          <p:nvPr/>
        </p:nvGrpSpPr>
        <p:grpSpPr>
          <a:xfrm>
            <a:off x="1834337" y="1933522"/>
            <a:ext cx="8094697" cy="2592917"/>
            <a:chOff x="1834337" y="2014538"/>
            <a:chExt cx="8094697" cy="2592917"/>
          </a:xfrm>
        </p:grpSpPr>
        <p:pic>
          <p:nvPicPr>
            <p:cNvPr id="38914" name="Picture 2" descr="https://upload.wikimedia.org/wikipedia/commons/thumb/7/7d/Standing_wave_2.gif/350px-Standing_wave_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22825" y="2014538"/>
              <a:ext cx="7756589" cy="25929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558339" y="2014538"/>
              <a:ext cx="370695" cy="232886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1834337" y="2014538"/>
              <a:ext cx="370695" cy="232886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510261" y="1748856"/>
            <a:ext cx="3176289"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A</a:t>
            </a:r>
            <a:r>
              <a:rPr lang="en-US" b="1" baseline="-25000" dirty="0">
                <a:solidFill>
                  <a:srgbClr val="FF0000"/>
                </a:solidFill>
                <a:latin typeface="Times New Roman" panose="02020603050405020304" pitchFamily="18" charset="0"/>
                <a:cs typeface="Times New Roman" panose="02020603050405020304" pitchFamily="18" charset="0"/>
              </a:rPr>
              <a:t>1</a:t>
            </a:r>
            <a:r>
              <a:rPr lang="en-US" b="1" dirty="0">
                <a:solidFill>
                  <a:srgbClr val="FF0000"/>
                </a:solidFill>
                <a:latin typeface="Times New Roman" panose="02020603050405020304" pitchFamily="18" charset="0"/>
                <a:cs typeface="Times New Roman" panose="02020603050405020304" pitchFamily="18" charset="0"/>
              </a:rPr>
              <a:t>+B</a:t>
            </a:r>
            <a:r>
              <a:rPr lang="en-US" b="1" baseline="-25000" dirty="0">
                <a:solidFill>
                  <a:srgbClr val="FF0000"/>
                </a:solidFill>
                <a:latin typeface="Times New Roman" panose="02020603050405020304" pitchFamily="18" charset="0"/>
                <a:cs typeface="Times New Roman" panose="02020603050405020304" pitchFamily="18" charset="0"/>
              </a:rPr>
              <a:t>1</a:t>
            </a:r>
            <a:r>
              <a:rPr lang="en-US" b="1" dirty="0">
                <a:solidFill>
                  <a:srgbClr val="FF0000"/>
                </a:solidFill>
                <a:latin typeface="Times New Roman" panose="02020603050405020304" pitchFamily="18" charset="0"/>
                <a:cs typeface="Times New Roman" panose="02020603050405020304" pitchFamily="18" charset="0"/>
              </a:rPr>
              <a:t> = 2 times amplitude</a:t>
            </a:r>
          </a:p>
        </p:txBody>
      </p:sp>
      <p:cxnSp>
        <p:nvCxnSpPr>
          <p:cNvPr id="13" name="Straight Arrow Connector 12"/>
          <p:cNvCxnSpPr>
            <a:cxnSpLocks/>
          </p:cNvCxnSpPr>
          <p:nvPr/>
        </p:nvCxnSpPr>
        <p:spPr>
          <a:xfrm>
            <a:off x="6297930" y="1966970"/>
            <a:ext cx="472740" cy="2306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99494" y="4237955"/>
            <a:ext cx="1481308"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A</a:t>
            </a:r>
            <a:r>
              <a:rPr lang="en-US" b="1" baseline="-25000" dirty="0">
                <a:solidFill>
                  <a:srgbClr val="FF0000"/>
                </a:solidFill>
                <a:latin typeface="Times New Roman" panose="02020603050405020304" pitchFamily="18" charset="0"/>
                <a:cs typeface="Times New Roman" panose="02020603050405020304" pitchFamily="18" charset="0"/>
              </a:rPr>
              <a:t>1</a:t>
            </a:r>
            <a:r>
              <a:rPr lang="en-US" b="1" dirty="0">
                <a:solidFill>
                  <a:srgbClr val="FF0000"/>
                </a:solidFill>
                <a:latin typeface="Times New Roman" panose="02020603050405020304" pitchFamily="18" charset="0"/>
                <a:cs typeface="Times New Roman" panose="02020603050405020304" pitchFamily="18" charset="0"/>
              </a:rPr>
              <a:t>-B</a:t>
            </a:r>
            <a:r>
              <a:rPr lang="en-US" b="1" baseline="-25000" dirty="0">
                <a:solidFill>
                  <a:srgbClr val="FF0000"/>
                </a:solidFill>
                <a:latin typeface="Times New Roman" panose="02020603050405020304" pitchFamily="18" charset="0"/>
                <a:cs typeface="Times New Roman" panose="02020603050405020304" pitchFamily="18" charset="0"/>
              </a:rPr>
              <a:t>1</a:t>
            </a:r>
            <a:r>
              <a:rPr lang="en-US" b="1" dirty="0">
                <a:solidFill>
                  <a:srgbClr val="FF0000"/>
                </a:solidFill>
                <a:latin typeface="Times New Roman" panose="02020603050405020304" pitchFamily="18" charset="0"/>
                <a:cs typeface="Times New Roman" panose="02020603050405020304" pitchFamily="18" charset="0"/>
              </a:rPr>
              <a:t> = 0</a:t>
            </a:r>
          </a:p>
        </p:txBody>
      </p:sp>
      <p:cxnSp>
        <p:nvCxnSpPr>
          <p:cNvPr id="16" name="Straight Arrow Connector 15"/>
          <p:cNvCxnSpPr>
            <a:cxnSpLocks/>
          </p:cNvCxnSpPr>
          <p:nvPr/>
        </p:nvCxnSpPr>
        <p:spPr>
          <a:xfrm flipV="1">
            <a:off x="7736682" y="3291910"/>
            <a:ext cx="0" cy="8625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9C7600-80D4-43F4-87AE-C3FE2B0191D5}"/>
              </a:ext>
            </a:extLst>
          </p:cNvPr>
          <p:cNvSpPr txBox="1"/>
          <p:nvPr/>
        </p:nvSpPr>
        <p:spPr>
          <a:xfrm>
            <a:off x="1684717" y="5589142"/>
            <a:ext cx="6185287" cy="369332"/>
          </a:xfrm>
          <a:prstGeom prst="rect">
            <a:avLst/>
          </a:prstGeom>
          <a:noFill/>
        </p:spPr>
        <p:txBody>
          <a:bodyPr wrap="square" rtlCol="0">
            <a:spAutoFit/>
          </a:bodyPr>
          <a:lstStyle/>
          <a:p>
            <a:r>
              <a:rPr lang="en-US" dirty="0"/>
              <a:t>What is an application of SWR?</a:t>
            </a:r>
          </a:p>
        </p:txBody>
      </p:sp>
    </p:spTree>
    <p:extLst>
      <p:ext uri="{BB962C8B-B14F-4D97-AF65-F5344CB8AC3E}">
        <p14:creationId xmlns:p14="http://schemas.microsoft.com/office/powerpoint/2010/main" val="90525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315F-5328-452D-AB8D-474EF5F65FC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C9D37B-1780-4C78-9005-CFFFF2125FF1}"/>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Finding the superposition of given travelling waves on a string which is fixed at both ends.</a:t>
                </a:r>
              </a:p>
              <a:p>
                <a:pPr>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e>
                        </m:d>
                      </m:e>
                    </m:func>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𝑘𝑥</m:t>
                            </m:r>
                          </m:e>
                        </m:d>
                      </m:e>
                    </m:func>
                  </m:oMath>
                </a14:m>
                <a:r>
                  <a:rPr lang="en-US" dirty="0">
                    <a:latin typeface="Times New Roman" panose="02020603050405020304" pitchFamily="18" charset="0"/>
                    <a:cs typeface="Times New Roman" panose="02020603050405020304" pitchFamily="18" charset="0"/>
                  </a:rPr>
                  <a:t> : where r is the coefficient of amplitude reflection.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Note that the superposition of the travelling waves represents the displacement of a wave on the string.</a:t>
                </a:r>
              </a:p>
            </p:txBody>
          </p:sp>
        </mc:Choice>
        <mc:Fallback xmlns="">
          <p:sp>
            <p:nvSpPr>
              <p:cNvPr id="3" name="Content Placeholder 2">
                <a:extLst>
                  <a:ext uri="{FF2B5EF4-FFF2-40B4-BE49-F238E27FC236}">
                    <a16:creationId xmlns:a16="http://schemas.microsoft.com/office/drawing/2014/main" id="{1FC9D37B-1780-4C78-9005-CFFFF2125FF1}"/>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D56C8F1-E17C-4EE7-BBB8-31C5582B1FCF}"/>
              </a:ext>
            </a:extLst>
          </p:cNvPr>
          <p:cNvSpPr>
            <a:spLocks noGrp="1"/>
          </p:cNvSpPr>
          <p:nvPr>
            <p:ph type="sldNum" sz="quarter" idx="12"/>
          </p:nvPr>
        </p:nvSpPr>
        <p:spPr/>
        <p:txBody>
          <a:bodyPr/>
          <a:lstStyle/>
          <a:p>
            <a:fld id="{061CFEB1-74F7-45A5-A566-20026EB2CC31}" type="slidenum">
              <a:rPr lang="en-US" smtClean="0"/>
              <a:t>7</a:t>
            </a:fld>
            <a:endParaRPr lang="en-US"/>
          </a:p>
        </p:txBody>
      </p:sp>
    </p:spTree>
    <p:extLst>
      <p:ext uri="{BB962C8B-B14F-4D97-AF65-F5344CB8AC3E}">
        <p14:creationId xmlns:p14="http://schemas.microsoft.com/office/powerpoint/2010/main" val="170896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A0CB-FA22-4150-8A37-28F52577A1B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AD174-B6B7-49E8-9955-D5E03F1E950E}"/>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applying an appropriate trigonometric identity, the superposition is simply found to be </a:t>
                </a:r>
                <a14:m>
                  <m:oMath xmlns:m="http://schemas.openxmlformats.org/officeDocument/2006/math">
                    <m:r>
                      <a:rPr lang="en-US" b="0" i="1" smtClean="0">
                        <a:latin typeface="Cambria Math" panose="02040503050406030204" pitchFamily="18" charset="0"/>
                        <a:cs typeface="Times New Roman" panose="02020603050405020304" pitchFamily="18" charset="0"/>
                      </a:rPr>
                      <m:t>𝑦</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𝑡</m:t>
                        </m:r>
                      </m:e>
                    </m:d>
                    <m:r>
                      <a:rPr lang="en-US" b="0" i="1" smtClean="0">
                        <a:latin typeface="Cambria Math" panose="02040503050406030204" pitchFamily="18" charset="0"/>
                        <a:cs typeface="Times New Roman" panose="02020603050405020304" pitchFamily="18" charset="0"/>
                      </a:rPr>
                      <m:t>=</m:t>
                    </m:r>
                  </m:oMath>
                </a14:m>
                <a:r>
                  <a:rPr lang="en-US" dirty="0"/>
                  <a:t> </a:t>
                </a:r>
                <a14:m>
                  <m:oMath xmlns:m="http://schemas.openxmlformats.org/officeDocument/2006/math">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𝑘𝑥</m:t>
                            </m:r>
                          </m:e>
                        </m:d>
                      </m:e>
                    </m:func>
                  </m:oMath>
                </a14:m>
                <a:r>
                  <a:rPr lang="en-US" dirty="0">
                    <a:latin typeface="Times New Roman" panose="02020603050405020304" pitchFamily="18" charset="0"/>
                    <a:cs typeface="Times New Roman" panose="02020603050405020304" pitchFamily="18" charset="0"/>
                  </a:rPr>
                  <a:t>+</a:t>
                </a:r>
                <a:r>
                  <a:rPr lang="en-US" dirty="0"/>
                  <a:t> </a:t>
                </a:r>
                <a14:m>
                  <m:oMath xmlns:m="http://schemas.openxmlformats.org/officeDocument/2006/math">
                    <m:r>
                      <a:rPr lang="en-US" i="1">
                        <a:latin typeface="Cambria Math" panose="02040503050406030204" pitchFamily="18" charset="0"/>
                      </a:rPr>
                      <m:t>𝑟𝐴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𝑘𝑥</m:t>
                            </m:r>
                          </m:e>
                        </m:d>
                      </m:e>
                    </m:func>
                  </m:oMath>
                </a14:m>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𝐴</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func>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cs typeface="Times New Roman" panose="02020603050405020304" pitchFamily="18" charset="0"/>
                          </a:rPr>
                          <m:t>𝑘𝑥</m:t>
                        </m:r>
                      </m:e>
                    </m:func>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𝐴</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func>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cs typeface="Times New Roman" panose="02020603050405020304" pitchFamily="18" charset="0"/>
                          </a:rPr>
                          <m:t>𝑘𝑥</m:t>
                        </m:r>
                      </m:e>
                    </m:func>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𝑟𝐴</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func>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cs typeface="Times New Roman" panose="02020603050405020304" pitchFamily="18" charset="0"/>
                          </a:rPr>
                          <m:t>𝑘𝑥</m:t>
                        </m:r>
                      </m:e>
                    </m:func>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𝑟𝐴</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func>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cs typeface="Times New Roman" panose="02020603050405020304" pitchFamily="18" charset="0"/>
                          </a:rPr>
                          <m:t>𝑘𝑥</m:t>
                        </m:r>
                      </m:e>
                    </m:func>
                  </m:oMath>
                </a14:m>
                <a:endParaRPr lang="en-US" b="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𝐴</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𝑟</m:t>
                        </m:r>
                      </m:e>
                    </m:d>
                  </m:oMath>
                </a14:m>
                <a:r>
                  <a:rPr lang="en-US" dirty="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cos</m:t>
                        </m:r>
                      </m:fName>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e>
                    </m:func>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cos</m:t>
                        </m:r>
                      </m:fName>
                      <m:e>
                        <m:r>
                          <a:rPr lang="en-US" i="1">
                            <a:latin typeface="Cambria Math" panose="02040503050406030204" pitchFamily="18" charset="0"/>
                            <a:cs typeface="Times New Roman" panose="02020603050405020304" pitchFamily="18" charset="0"/>
                          </a:rPr>
                          <m:t>𝑘𝑥</m:t>
                        </m:r>
                      </m:e>
                    </m:func>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𝐴</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𝑟</m:t>
                        </m:r>
                      </m:e>
                    </m:d>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sin</m:t>
                        </m:r>
                      </m:fName>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e>
                    </m:func>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sin</m:t>
                        </m:r>
                      </m:fName>
                      <m:e>
                        <m:r>
                          <a:rPr lang="en-US" i="1">
                            <a:latin typeface="Cambria Math" panose="02040503050406030204" pitchFamily="18" charset="0"/>
                            <a:cs typeface="Times New Roman" panose="02020603050405020304" pitchFamily="18" charset="0"/>
                          </a:rPr>
                          <m:t>𝑘𝑥</m:t>
                        </m:r>
                      </m:e>
                    </m:func>
                  </m:oMath>
                </a14:m>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clearly shows that the displacement is actually the superposition of standing waves.</a:t>
                </a:r>
              </a:p>
            </p:txBody>
          </p:sp>
        </mc:Choice>
        <mc:Fallback xmlns="">
          <p:sp>
            <p:nvSpPr>
              <p:cNvPr id="3" name="Content Placeholder 2">
                <a:extLst>
                  <a:ext uri="{FF2B5EF4-FFF2-40B4-BE49-F238E27FC236}">
                    <a16:creationId xmlns:a16="http://schemas.microsoft.com/office/drawing/2014/main" id="{76FAD174-B6B7-49E8-9955-D5E03F1E950E}"/>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0645692-0078-45D8-A654-9BEBDB8C9B47}"/>
              </a:ext>
            </a:extLst>
          </p:cNvPr>
          <p:cNvSpPr>
            <a:spLocks noGrp="1"/>
          </p:cNvSpPr>
          <p:nvPr>
            <p:ph type="sldNum" sz="quarter" idx="12"/>
          </p:nvPr>
        </p:nvSpPr>
        <p:spPr/>
        <p:txBody>
          <a:bodyPr/>
          <a:lstStyle/>
          <a:p>
            <a:fld id="{061CFEB1-74F7-45A5-A566-20026EB2CC31}" type="slidenum">
              <a:rPr lang="en-US" smtClean="0"/>
              <a:t>8</a:t>
            </a:fld>
            <a:endParaRPr lang="en-US"/>
          </a:p>
        </p:txBody>
      </p:sp>
      <p:grpSp>
        <p:nvGrpSpPr>
          <p:cNvPr id="14" name="Group 13">
            <a:extLst>
              <a:ext uri="{FF2B5EF4-FFF2-40B4-BE49-F238E27FC236}">
                <a16:creationId xmlns:a16="http://schemas.microsoft.com/office/drawing/2014/main" id="{ABF8A8C7-F81F-43C1-B3F9-EAA1487FB388}"/>
              </a:ext>
            </a:extLst>
          </p:cNvPr>
          <p:cNvGrpSpPr/>
          <p:nvPr/>
        </p:nvGrpSpPr>
        <p:grpSpPr>
          <a:xfrm>
            <a:off x="3158409" y="3538962"/>
            <a:ext cx="1161720" cy="409680"/>
            <a:chOff x="3158409" y="3538962"/>
            <a:chExt cx="1161720" cy="40968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7880D8-B667-4A7D-A717-6E05697DEAE6}"/>
                    </a:ext>
                  </a:extLst>
                </p14:cNvPr>
                <p14:cNvContentPartPr/>
                <p14:nvPr/>
              </p14:nvContentPartPr>
              <p14:xfrm>
                <a:off x="3158409" y="3573162"/>
                <a:ext cx="124200" cy="154440"/>
              </p14:xfrm>
            </p:contentPart>
          </mc:Choice>
          <mc:Fallback xmlns="">
            <p:pic>
              <p:nvPicPr>
                <p:cNvPr id="6" name="Ink 5">
                  <a:extLst>
                    <a:ext uri="{FF2B5EF4-FFF2-40B4-BE49-F238E27FC236}">
                      <a16:creationId xmlns:a16="http://schemas.microsoft.com/office/drawing/2014/main" id="{477880D8-B667-4A7D-A717-6E05697DEAE6}"/>
                    </a:ext>
                  </a:extLst>
                </p:cNvPr>
                <p:cNvPicPr/>
                <p:nvPr/>
              </p:nvPicPr>
              <p:blipFill>
                <a:blip r:embed="rId4"/>
                <a:stretch>
                  <a:fillRect/>
                </a:stretch>
              </p:blipFill>
              <p:spPr>
                <a:xfrm>
                  <a:off x="3140409" y="3555522"/>
                  <a:ext cx="159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F52FEB3-DA64-44C1-9645-1CBF14242E12}"/>
                    </a:ext>
                  </a:extLst>
                </p14:cNvPr>
                <p14:cNvContentPartPr/>
                <p14:nvPr/>
              </p14:nvContentPartPr>
              <p14:xfrm>
                <a:off x="3334809" y="3562722"/>
                <a:ext cx="42840" cy="163800"/>
              </p14:xfrm>
            </p:contentPart>
          </mc:Choice>
          <mc:Fallback xmlns="">
            <p:pic>
              <p:nvPicPr>
                <p:cNvPr id="7" name="Ink 6">
                  <a:extLst>
                    <a:ext uri="{FF2B5EF4-FFF2-40B4-BE49-F238E27FC236}">
                      <a16:creationId xmlns:a16="http://schemas.microsoft.com/office/drawing/2014/main" id="{CF52FEB3-DA64-44C1-9645-1CBF14242E12}"/>
                    </a:ext>
                  </a:extLst>
                </p:cNvPr>
                <p:cNvPicPr/>
                <p:nvPr/>
              </p:nvPicPr>
              <p:blipFill>
                <a:blip r:embed="rId6"/>
                <a:stretch>
                  <a:fillRect/>
                </a:stretch>
              </p:blipFill>
              <p:spPr>
                <a:xfrm>
                  <a:off x="3317169" y="3545082"/>
                  <a:ext cx="78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9A11508-E845-40F2-8007-DA0B5173F715}"/>
                    </a:ext>
                  </a:extLst>
                </p14:cNvPr>
                <p14:cNvContentPartPr/>
                <p14:nvPr/>
              </p14:nvContentPartPr>
              <p14:xfrm>
                <a:off x="3419769" y="3656682"/>
                <a:ext cx="291240" cy="108720"/>
              </p14:xfrm>
            </p:contentPart>
          </mc:Choice>
          <mc:Fallback xmlns="">
            <p:pic>
              <p:nvPicPr>
                <p:cNvPr id="8" name="Ink 7">
                  <a:extLst>
                    <a:ext uri="{FF2B5EF4-FFF2-40B4-BE49-F238E27FC236}">
                      <a16:creationId xmlns:a16="http://schemas.microsoft.com/office/drawing/2014/main" id="{99A11508-E845-40F2-8007-DA0B5173F715}"/>
                    </a:ext>
                  </a:extLst>
                </p:cNvPr>
                <p:cNvPicPr/>
                <p:nvPr/>
              </p:nvPicPr>
              <p:blipFill>
                <a:blip r:embed="rId8"/>
                <a:stretch>
                  <a:fillRect/>
                </a:stretch>
              </p:blipFill>
              <p:spPr>
                <a:xfrm>
                  <a:off x="3401769" y="3638682"/>
                  <a:ext cx="326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0CFFC119-D54C-41B3-B50D-E43E6E28B5BF}"/>
                    </a:ext>
                  </a:extLst>
                </p14:cNvPr>
                <p14:cNvContentPartPr/>
                <p14:nvPr/>
              </p14:nvContentPartPr>
              <p14:xfrm>
                <a:off x="3754209" y="3538962"/>
                <a:ext cx="151920" cy="209520"/>
              </p14:xfrm>
            </p:contentPart>
          </mc:Choice>
          <mc:Fallback xmlns="">
            <p:pic>
              <p:nvPicPr>
                <p:cNvPr id="9" name="Ink 8">
                  <a:extLst>
                    <a:ext uri="{FF2B5EF4-FFF2-40B4-BE49-F238E27FC236}">
                      <a16:creationId xmlns:a16="http://schemas.microsoft.com/office/drawing/2014/main" id="{0CFFC119-D54C-41B3-B50D-E43E6E28B5BF}"/>
                    </a:ext>
                  </a:extLst>
                </p:cNvPr>
                <p:cNvPicPr/>
                <p:nvPr/>
              </p:nvPicPr>
              <p:blipFill>
                <a:blip r:embed="rId10"/>
                <a:stretch>
                  <a:fillRect/>
                </a:stretch>
              </p:blipFill>
              <p:spPr>
                <a:xfrm>
                  <a:off x="3736569" y="3520962"/>
                  <a:ext cx="1875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DAB74EDC-736E-441E-B360-0F0A059181A6}"/>
                    </a:ext>
                  </a:extLst>
                </p14:cNvPr>
                <p14:cNvContentPartPr/>
                <p14:nvPr/>
              </p14:nvContentPartPr>
              <p14:xfrm>
                <a:off x="3903249" y="3583962"/>
                <a:ext cx="4680" cy="9360"/>
              </p14:xfrm>
            </p:contentPart>
          </mc:Choice>
          <mc:Fallback xmlns="">
            <p:pic>
              <p:nvPicPr>
                <p:cNvPr id="10" name="Ink 9">
                  <a:extLst>
                    <a:ext uri="{FF2B5EF4-FFF2-40B4-BE49-F238E27FC236}">
                      <a16:creationId xmlns:a16="http://schemas.microsoft.com/office/drawing/2014/main" id="{DAB74EDC-736E-441E-B360-0F0A059181A6}"/>
                    </a:ext>
                  </a:extLst>
                </p:cNvPr>
                <p:cNvPicPr/>
                <p:nvPr/>
              </p:nvPicPr>
              <p:blipFill>
                <a:blip r:embed="rId12"/>
                <a:stretch>
                  <a:fillRect/>
                </a:stretch>
              </p:blipFill>
              <p:spPr>
                <a:xfrm>
                  <a:off x="3885609" y="3565962"/>
                  <a:ext cx="40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35ECE424-FDDC-4E04-8A36-1B1AE57FC778}"/>
                    </a:ext>
                  </a:extLst>
                </p14:cNvPr>
                <p14:cNvContentPartPr/>
                <p14:nvPr/>
              </p14:nvContentPartPr>
              <p14:xfrm>
                <a:off x="3971289" y="3668202"/>
                <a:ext cx="116640" cy="85680"/>
              </p14:xfrm>
            </p:contentPart>
          </mc:Choice>
          <mc:Fallback xmlns="">
            <p:pic>
              <p:nvPicPr>
                <p:cNvPr id="11" name="Ink 10">
                  <a:extLst>
                    <a:ext uri="{FF2B5EF4-FFF2-40B4-BE49-F238E27FC236}">
                      <a16:creationId xmlns:a16="http://schemas.microsoft.com/office/drawing/2014/main" id="{35ECE424-FDDC-4E04-8A36-1B1AE57FC778}"/>
                    </a:ext>
                  </a:extLst>
                </p:cNvPr>
                <p:cNvPicPr/>
                <p:nvPr/>
              </p:nvPicPr>
              <p:blipFill>
                <a:blip r:embed="rId14"/>
                <a:stretch>
                  <a:fillRect/>
                </a:stretch>
              </p:blipFill>
              <p:spPr>
                <a:xfrm>
                  <a:off x="3953289" y="3650562"/>
                  <a:ext cx="152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895B04B-79AC-4103-BBFF-3D16EC6AF9D1}"/>
                    </a:ext>
                  </a:extLst>
                </p14:cNvPr>
                <p14:cNvContentPartPr/>
                <p14:nvPr/>
              </p14:nvContentPartPr>
              <p14:xfrm>
                <a:off x="4120689" y="3699522"/>
                <a:ext cx="199440" cy="249120"/>
              </p14:xfrm>
            </p:contentPart>
          </mc:Choice>
          <mc:Fallback xmlns="">
            <p:pic>
              <p:nvPicPr>
                <p:cNvPr id="12" name="Ink 11">
                  <a:extLst>
                    <a:ext uri="{FF2B5EF4-FFF2-40B4-BE49-F238E27FC236}">
                      <a16:creationId xmlns:a16="http://schemas.microsoft.com/office/drawing/2014/main" id="{1895B04B-79AC-4103-BBFF-3D16EC6AF9D1}"/>
                    </a:ext>
                  </a:extLst>
                </p:cNvPr>
                <p:cNvPicPr/>
                <p:nvPr/>
              </p:nvPicPr>
              <p:blipFill>
                <a:blip r:embed="rId16"/>
                <a:stretch>
                  <a:fillRect/>
                </a:stretch>
              </p:blipFill>
              <p:spPr>
                <a:xfrm>
                  <a:off x="4102689" y="3681522"/>
                  <a:ext cx="235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76A29612-A8A1-4453-9CB4-80BB5FE35A1C}"/>
                    </a:ext>
                  </a:extLst>
                </p14:cNvPr>
                <p14:cNvContentPartPr/>
                <p14:nvPr/>
              </p14:nvContentPartPr>
              <p14:xfrm>
                <a:off x="3320409" y="3579282"/>
                <a:ext cx="176040" cy="32400"/>
              </p14:xfrm>
            </p:contentPart>
          </mc:Choice>
          <mc:Fallback xmlns="">
            <p:pic>
              <p:nvPicPr>
                <p:cNvPr id="13" name="Ink 12">
                  <a:extLst>
                    <a:ext uri="{FF2B5EF4-FFF2-40B4-BE49-F238E27FC236}">
                      <a16:creationId xmlns:a16="http://schemas.microsoft.com/office/drawing/2014/main" id="{76A29612-A8A1-4453-9CB4-80BB5FE35A1C}"/>
                    </a:ext>
                  </a:extLst>
                </p:cNvPr>
                <p:cNvPicPr/>
                <p:nvPr/>
              </p:nvPicPr>
              <p:blipFill>
                <a:blip r:embed="rId18"/>
                <a:stretch>
                  <a:fillRect/>
                </a:stretch>
              </p:blipFill>
              <p:spPr>
                <a:xfrm>
                  <a:off x="3302769" y="3561642"/>
                  <a:ext cx="211680" cy="68040"/>
                </a:xfrm>
                <a:prstGeom prst="rect">
                  <a:avLst/>
                </a:prstGeom>
              </p:spPr>
            </p:pic>
          </mc:Fallback>
        </mc:AlternateContent>
      </p:grpSp>
      <p:grpSp>
        <p:nvGrpSpPr>
          <p:cNvPr id="18" name="Group 17">
            <a:extLst>
              <a:ext uri="{FF2B5EF4-FFF2-40B4-BE49-F238E27FC236}">
                <a16:creationId xmlns:a16="http://schemas.microsoft.com/office/drawing/2014/main" id="{570DD6E9-5401-4C07-A076-320027F280B6}"/>
              </a:ext>
            </a:extLst>
          </p:cNvPr>
          <p:cNvGrpSpPr/>
          <p:nvPr/>
        </p:nvGrpSpPr>
        <p:grpSpPr>
          <a:xfrm>
            <a:off x="3411129" y="3865122"/>
            <a:ext cx="603720" cy="133560"/>
            <a:chOff x="3411129" y="3865122"/>
            <a:chExt cx="603720" cy="13356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B10947D3-FFD3-4FB9-98F7-166D266DC8E4}"/>
                    </a:ext>
                  </a:extLst>
                </p14:cNvPr>
                <p14:cNvContentPartPr/>
                <p14:nvPr/>
              </p14:nvContentPartPr>
              <p14:xfrm>
                <a:off x="3411129" y="3865122"/>
                <a:ext cx="162360" cy="127440"/>
              </p14:xfrm>
            </p:contentPart>
          </mc:Choice>
          <mc:Fallback xmlns="">
            <p:pic>
              <p:nvPicPr>
                <p:cNvPr id="15" name="Ink 14">
                  <a:extLst>
                    <a:ext uri="{FF2B5EF4-FFF2-40B4-BE49-F238E27FC236}">
                      <a16:creationId xmlns:a16="http://schemas.microsoft.com/office/drawing/2014/main" id="{B10947D3-FFD3-4FB9-98F7-166D266DC8E4}"/>
                    </a:ext>
                  </a:extLst>
                </p:cNvPr>
                <p:cNvPicPr/>
                <p:nvPr/>
              </p:nvPicPr>
              <p:blipFill>
                <a:blip r:embed="rId20"/>
                <a:stretch>
                  <a:fillRect/>
                </a:stretch>
              </p:blipFill>
              <p:spPr>
                <a:xfrm>
                  <a:off x="3393489" y="3847122"/>
                  <a:ext cx="198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7C45929C-5C4F-4FCE-A426-28049062068E}"/>
                    </a:ext>
                  </a:extLst>
                </p14:cNvPr>
                <p14:cNvContentPartPr/>
                <p14:nvPr/>
              </p14:nvContentPartPr>
              <p14:xfrm>
                <a:off x="3621369" y="3912282"/>
                <a:ext cx="81360" cy="86400"/>
              </p14:xfrm>
            </p:contentPart>
          </mc:Choice>
          <mc:Fallback xmlns="">
            <p:pic>
              <p:nvPicPr>
                <p:cNvPr id="16" name="Ink 15">
                  <a:extLst>
                    <a:ext uri="{FF2B5EF4-FFF2-40B4-BE49-F238E27FC236}">
                      <a16:creationId xmlns:a16="http://schemas.microsoft.com/office/drawing/2014/main" id="{7C45929C-5C4F-4FCE-A426-28049062068E}"/>
                    </a:ext>
                  </a:extLst>
                </p:cNvPr>
                <p:cNvPicPr/>
                <p:nvPr/>
              </p:nvPicPr>
              <p:blipFill>
                <a:blip r:embed="rId22"/>
                <a:stretch>
                  <a:fillRect/>
                </a:stretch>
              </p:blipFill>
              <p:spPr>
                <a:xfrm>
                  <a:off x="3603729" y="3894282"/>
                  <a:ext cx="11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78303ADB-AD48-4211-B517-3C6CA206D8F7}"/>
                    </a:ext>
                  </a:extLst>
                </p14:cNvPr>
                <p14:cNvContentPartPr/>
                <p14:nvPr/>
              </p14:nvContentPartPr>
              <p14:xfrm>
                <a:off x="3771849" y="3880242"/>
                <a:ext cx="243000" cy="108000"/>
              </p14:xfrm>
            </p:contentPart>
          </mc:Choice>
          <mc:Fallback xmlns="">
            <p:pic>
              <p:nvPicPr>
                <p:cNvPr id="17" name="Ink 16">
                  <a:extLst>
                    <a:ext uri="{FF2B5EF4-FFF2-40B4-BE49-F238E27FC236}">
                      <a16:creationId xmlns:a16="http://schemas.microsoft.com/office/drawing/2014/main" id="{78303ADB-AD48-4211-B517-3C6CA206D8F7}"/>
                    </a:ext>
                  </a:extLst>
                </p:cNvPr>
                <p:cNvPicPr/>
                <p:nvPr/>
              </p:nvPicPr>
              <p:blipFill>
                <a:blip r:embed="rId24"/>
                <a:stretch>
                  <a:fillRect/>
                </a:stretch>
              </p:blipFill>
              <p:spPr>
                <a:xfrm>
                  <a:off x="3754209" y="3862602"/>
                  <a:ext cx="278640" cy="143640"/>
                </a:xfrm>
                <a:prstGeom prst="rect">
                  <a:avLst/>
                </a:prstGeom>
              </p:spPr>
            </p:pic>
          </mc:Fallback>
        </mc:AlternateContent>
      </p:grpSp>
      <p:grpSp>
        <p:nvGrpSpPr>
          <p:cNvPr id="31" name="Group 30">
            <a:extLst>
              <a:ext uri="{FF2B5EF4-FFF2-40B4-BE49-F238E27FC236}">
                <a16:creationId xmlns:a16="http://schemas.microsoft.com/office/drawing/2014/main" id="{25A0D559-070E-4DBF-B04D-F23729DE0742}"/>
              </a:ext>
            </a:extLst>
          </p:cNvPr>
          <p:cNvGrpSpPr/>
          <p:nvPr/>
        </p:nvGrpSpPr>
        <p:grpSpPr>
          <a:xfrm>
            <a:off x="6013569" y="3541122"/>
            <a:ext cx="1330200" cy="420480"/>
            <a:chOff x="6013569" y="3541122"/>
            <a:chExt cx="1330200" cy="420480"/>
          </a:xfrm>
        </p:grpSpPr>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48DC20D5-F316-4625-BFF0-70628DE2FCBB}"/>
                    </a:ext>
                  </a:extLst>
                </p14:cNvPr>
                <p14:cNvContentPartPr/>
                <p14:nvPr/>
              </p14:nvContentPartPr>
              <p14:xfrm>
                <a:off x="6013569" y="3601602"/>
                <a:ext cx="122040" cy="115920"/>
              </p14:xfrm>
            </p:contentPart>
          </mc:Choice>
          <mc:Fallback xmlns="">
            <p:pic>
              <p:nvPicPr>
                <p:cNvPr id="20" name="Ink 19">
                  <a:extLst>
                    <a:ext uri="{FF2B5EF4-FFF2-40B4-BE49-F238E27FC236}">
                      <a16:creationId xmlns:a16="http://schemas.microsoft.com/office/drawing/2014/main" id="{48DC20D5-F316-4625-BFF0-70628DE2FCBB}"/>
                    </a:ext>
                  </a:extLst>
                </p:cNvPr>
                <p:cNvPicPr/>
                <p:nvPr/>
              </p:nvPicPr>
              <p:blipFill>
                <a:blip r:embed="rId26"/>
                <a:stretch>
                  <a:fillRect/>
                </a:stretch>
              </p:blipFill>
              <p:spPr>
                <a:xfrm>
                  <a:off x="5995569" y="3583962"/>
                  <a:ext cx="157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01AF9665-5A86-43DD-8602-F5BE73BC5DA6}"/>
                    </a:ext>
                  </a:extLst>
                </p14:cNvPr>
                <p14:cNvContentPartPr/>
                <p14:nvPr/>
              </p14:nvContentPartPr>
              <p14:xfrm>
                <a:off x="6219489" y="3560202"/>
                <a:ext cx="32040" cy="129960"/>
              </p14:xfrm>
            </p:contentPart>
          </mc:Choice>
          <mc:Fallback xmlns="">
            <p:pic>
              <p:nvPicPr>
                <p:cNvPr id="21" name="Ink 20">
                  <a:extLst>
                    <a:ext uri="{FF2B5EF4-FFF2-40B4-BE49-F238E27FC236}">
                      <a16:creationId xmlns:a16="http://schemas.microsoft.com/office/drawing/2014/main" id="{01AF9665-5A86-43DD-8602-F5BE73BC5DA6}"/>
                    </a:ext>
                  </a:extLst>
                </p:cNvPr>
                <p:cNvPicPr/>
                <p:nvPr/>
              </p:nvPicPr>
              <p:blipFill>
                <a:blip r:embed="rId28"/>
                <a:stretch>
                  <a:fillRect/>
                </a:stretch>
              </p:blipFill>
              <p:spPr>
                <a:xfrm>
                  <a:off x="6201849" y="3542562"/>
                  <a:ext cx="67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3EBD940E-27B6-40D8-9AD9-B0D3DCC3FC9D}"/>
                    </a:ext>
                  </a:extLst>
                </p14:cNvPr>
                <p14:cNvContentPartPr/>
                <p14:nvPr/>
              </p14:nvContentPartPr>
              <p14:xfrm>
                <a:off x="6189969" y="3576042"/>
                <a:ext cx="135720" cy="57240"/>
              </p14:xfrm>
            </p:contentPart>
          </mc:Choice>
          <mc:Fallback xmlns="">
            <p:pic>
              <p:nvPicPr>
                <p:cNvPr id="22" name="Ink 21">
                  <a:extLst>
                    <a:ext uri="{FF2B5EF4-FFF2-40B4-BE49-F238E27FC236}">
                      <a16:creationId xmlns:a16="http://schemas.microsoft.com/office/drawing/2014/main" id="{3EBD940E-27B6-40D8-9AD9-B0D3DCC3FC9D}"/>
                    </a:ext>
                  </a:extLst>
                </p:cNvPr>
                <p:cNvPicPr/>
                <p:nvPr/>
              </p:nvPicPr>
              <p:blipFill>
                <a:blip r:embed="rId30"/>
                <a:stretch>
                  <a:fillRect/>
                </a:stretch>
              </p:blipFill>
              <p:spPr>
                <a:xfrm>
                  <a:off x="6172329" y="3558402"/>
                  <a:ext cx="171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2D09E210-4746-4414-AA08-570906330750}"/>
                    </a:ext>
                  </a:extLst>
                </p14:cNvPr>
                <p14:cNvContentPartPr/>
                <p14:nvPr/>
              </p14:nvContentPartPr>
              <p14:xfrm>
                <a:off x="6328569" y="3594762"/>
                <a:ext cx="326160" cy="74160"/>
              </p14:xfrm>
            </p:contentPart>
          </mc:Choice>
          <mc:Fallback xmlns="">
            <p:pic>
              <p:nvPicPr>
                <p:cNvPr id="23" name="Ink 22">
                  <a:extLst>
                    <a:ext uri="{FF2B5EF4-FFF2-40B4-BE49-F238E27FC236}">
                      <a16:creationId xmlns:a16="http://schemas.microsoft.com/office/drawing/2014/main" id="{2D09E210-4746-4414-AA08-570906330750}"/>
                    </a:ext>
                  </a:extLst>
                </p:cNvPr>
                <p:cNvPicPr/>
                <p:nvPr/>
              </p:nvPicPr>
              <p:blipFill>
                <a:blip r:embed="rId32"/>
                <a:stretch>
                  <a:fillRect/>
                </a:stretch>
              </p:blipFill>
              <p:spPr>
                <a:xfrm>
                  <a:off x="6310569" y="3577122"/>
                  <a:ext cx="361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65F92EC4-2030-4F77-92F0-84180CD72CE2}"/>
                    </a:ext>
                  </a:extLst>
                </p14:cNvPr>
                <p14:cNvContentPartPr/>
                <p14:nvPr/>
              </p14:nvContentPartPr>
              <p14:xfrm>
                <a:off x="6708369" y="3541122"/>
                <a:ext cx="161640" cy="162720"/>
              </p14:xfrm>
            </p:contentPart>
          </mc:Choice>
          <mc:Fallback xmlns="">
            <p:pic>
              <p:nvPicPr>
                <p:cNvPr id="24" name="Ink 23">
                  <a:extLst>
                    <a:ext uri="{FF2B5EF4-FFF2-40B4-BE49-F238E27FC236}">
                      <a16:creationId xmlns:a16="http://schemas.microsoft.com/office/drawing/2014/main" id="{65F92EC4-2030-4F77-92F0-84180CD72CE2}"/>
                    </a:ext>
                  </a:extLst>
                </p:cNvPr>
                <p:cNvPicPr/>
                <p:nvPr/>
              </p:nvPicPr>
              <p:blipFill>
                <a:blip r:embed="rId34"/>
                <a:stretch>
                  <a:fillRect/>
                </a:stretch>
              </p:blipFill>
              <p:spPr>
                <a:xfrm>
                  <a:off x="6690729" y="3523482"/>
                  <a:ext cx="197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1A2B48CA-2616-41F1-B1E1-F1505A5E57D9}"/>
                    </a:ext>
                  </a:extLst>
                </p14:cNvPr>
                <p14:cNvContentPartPr/>
                <p14:nvPr/>
              </p14:nvContentPartPr>
              <p14:xfrm>
                <a:off x="6889089" y="3562722"/>
                <a:ext cx="8640" cy="8640"/>
              </p14:xfrm>
            </p:contentPart>
          </mc:Choice>
          <mc:Fallback xmlns="">
            <p:pic>
              <p:nvPicPr>
                <p:cNvPr id="25" name="Ink 24">
                  <a:extLst>
                    <a:ext uri="{FF2B5EF4-FFF2-40B4-BE49-F238E27FC236}">
                      <a16:creationId xmlns:a16="http://schemas.microsoft.com/office/drawing/2014/main" id="{1A2B48CA-2616-41F1-B1E1-F1505A5E57D9}"/>
                    </a:ext>
                  </a:extLst>
                </p:cNvPr>
                <p:cNvPicPr/>
                <p:nvPr/>
              </p:nvPicPr>
              <p:blipFill>
                <a:blip r:embed="rId36"/>
                <a:stretch>
                  <a:fillRect/>
                </a:stretch>
              </p:blipFill>
              <p:spPr>
                <a:xfrm>
                  <a:off x="6871089" y="3545082"/>
                  <a:ext cx="44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88AC3B50-F605-4AB3-B8BE-C142E7442158}"/>
                    </a:ext>
                  </a:extLst>
                </p14:cNvPr>
                <p14:cNvContentPartPr/>
                <p14:nvPr/>
              </p14:nvContentPartPr>
              <p14:xfrm>
                <a:off x="6939489" y="3603042"/>
                <a:ext cx="97920" cy="69480"/>
              </p14:xfrm>
            </p:contentPart>
          </mc:Choice>
          <mc:Fallback xmlns="">
            <p:pic>
              <p:nvPicPr>
                <p:cNvPr id="26" name="Ink 25">
                  <a:extLst>
                    <a:ext uri="{FF2B5EF4-FFF2-40B4-BE49-F238E27FC236}">
                      <a16:creationId xmlns:a16="http://schemas.microsoft.com/office/drawing/2014/main" id="{88AC3B50-F605-4AB3-B8BE-C142E7442158}"/>
                    </a:ext>
                  </a:extLst>
                </p:cNvPr>
                <p:cNvPicPr/>
                <p:nvPr/>
              </p:nvPicPr>
              <p:blipFill>
                <a:blip r:embed="rId38"/>
                <a:stretch>
                  <a:fillRect/>
                </a:stretch>
              </p:blipFill>
              <p:spPr>
                <a:xfrm>
                  <a:off x="6921849" y="3585042"/>
                  <a:ext cx="13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DBEE649F-787D-4438-B4EE-35A05F2F598C}"/>
                    </a:ext>
                  </a:extLst>
                </p14:cNvPr>
                <p14:cNvContentPartPr/>
                <p14:nvPr/>
              </p14:nvContentPartPr>
              <p14:xfrm>
                <a:off x="7124529" y="3616362"/>
                <a:ext cx="219240" cy="166680"/>
              </p14:xfrm>
            </p:contentPart>
          </mc:Choice>
          <mc:Fallback xmlns="">
            <p:pic>
              <p:nvPicPr>
                <p:cNvPr id="27" name="Ink 26">
                  <a:extLst>
                    <a:ext uri="{FF2B5EF4-FFF2-40B4-BE49-F238E27FC236}">
                      <a16:creationId xmlns:a16="http://schemas.microsoft.com/office/drawing/2014/main" id="{DBEE649F-787D-4438-B4EE-35A05F2F598C}"/>
                    </a:ext>
                  </a:extLst>
                </p:cNvPr>
                <p:cNvPicPr/>
                <p:nvPr/>
              </p:nvPicPr>
              <p:blipFill>
                <a:blip r:embed="rId40"/>
                <a:stretch>
                  <a:fillRect/>
                </a:stretch>
              </p:blipFill>
              <p:spPr>
                <a:xfrm>
                  <a:off x="7106529" y="3598722"/>
                  <a:ext cx="254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D28E6158-4B03-44BC-AD15-63E2AA3E6DD5}"/>
                    </a:ext>
                  </a:extLst>
                </p14:cNvPr>
                <p14:cNvContentPartPr/>
                <p14:nvPr/>
              </p14:nvContentPartPr>
              <p14:xfrm>
                <a:off x="6300489" y="3856122"/>
                <a:ext cx="181800" cy="105480"/>
              </p14:xfrm>
            </p:contentPart>
          </mc:Choice>
          <mc:Fallback xmlns="">
            <p:pic>
              <p:nvPicPr>
                <p:cNvPr id="28" name="Ink 27">
                  <a:extLst>
                    <a:ext uri="{FF2B5EF4-FFF2-40B4-BE49-F238E27FC236}">
                      <a16:creationId xmlns:a16="http://schemas.microsoft.com/office/drawing/2014/main" id="{D28E6158-4B03-44BC-AD15-63E2AA3E6DD5}"/>
                    </a:ext>
                  </a:extLst>
                </p:cNvPr>
                <p:cNvPicPr/>
                <p:nvPr/>
              </p:nvPicPr>
              <p:blipFill>
                <a:blip r:embed="rId42"/>
                <a:stretch>
                  <a:fillRect/>
                </a:stretch>
              </p:blipFill>
              <p:spPr>
                <a:xfrm>
                  <a:off x="6282489" y="3838122"/>
                  <a:ext cx="217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0C54FC3C-90E4-4237-9548-CE7B4AB9881B}"/>
                    </a:ext>
                  </a:extLst>
                </p14:cNvPr>
                <p14:cNvContentPartPr/>
                <p14:nvPr/>
              </p14:nvContentPartPr>
              <p14:xfrm>
                <a:off x="6524769" y="3851802"/>
                <a:ext cx="132840" cy="99720"/>
              </p14:xfrm>
            </p:contentPart>
          </mc:Choice>
          <mc:Fallback xmlns="">
            <p:pic>
              <p:nvPicPr>
                <p:cNvPr id="29" name="Ink 28">
                  <a:extLst>
                    <a:ext uri="{FF2B5EF4-FFF2-40B4-BE49-F238E27FC236}">
                      <a16:creationId xmlns:a16="http://schemas.microsoft.com/office/drawing/2014/main" id="{0C54FC3C-90E4-4237-9548-CE7B4AB9881B}"/>
                    </a:ext>
                  </a:extLst>
                </p:cNvPr>
                <p:cNvPicPr/>
                <p:nvPr/>
              </p:nvPicPr>
              <p:blipFill>
                <a:blip r:embed="rId44"/>
                <a:stretch>
                  <a:fillRect/>
                </a:stretch>
              </p:blipFill>
              <p:spPr>
                <a:xfrm>
                  <a:off x="6507129" y="3834162"/>
                  <a:ext cx="168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FD1AC8C0-B50C-4293-A5F5-E3E6F45E879D}"/>
                    </a:ext>
                  </a:extLst>
                </p14:cNvPr>
                <p14:cNvContentPartPr/>
                <p14:nvPr/>
              </p14:nvContentPartPr>
              <p14:xfrm>
                <a:off x="6705849" y="3810402"/>
                <a:ext cx="351000" cy="129600"/>
              </p14:xfrm>
            </p:contentPart>
          </mc:Choice>
          <mc:Fallback xmlns="">
            <p:pic>
              <p:nvPicPr>
                <p:cNvPr id="30" name="Ink 29">
                  <a:extLst>
                    <a:ext uri="{FF2B5EF4-FFF2-40B4-BE49-F238E27FC236}">
                      <a16:creationId xmlns:a16="http://schemas.microsoft.com/office/drawing/2014/main" id="{FD1AC8C0-B50C-4293-A5F5-E3E6F45E879D}"/>
                    </a:ext>
                  </a:extLst>
                </p:cNvPr>
                <p:cNvPicPr/>
                <p:nvPr/>
              </p:nvPicPr>
              <p:blipFill>
                <a:blip r:embed="rId46"/>
                <a:stretch>
                  <a:fillRect/>
                </a:stretch>
              </p:blipFill>
              <p:spPr>
                <a:xfrm>
                  <a:off x="6687849" y="3792762"/>
                  <a:ext cx="386640" cy="1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E92ACEF1-5AEB-4DEF-9ACB-E46E00D70AA0}"/>
                  </a:ext>
                </a:extLst>
              </p14:cNvPr>
              <p14:cNvContentPartPr/>
              <p14:nvPr/>
            </p14:nvContentPartPr>
            <p14:xfrm>
              <a:off x="2393769" y="3376602"/>
              <a:ext cx="2169720" cy="113400"/>
            </p14:xfrm>
          </p:contentPart>
        </mc:Choice>
        <mc:Fallback xmlns="">
          <p:pic>
            <p:nvPicPr>
              <p:cNvPr id="32" name="Ink 31">
                <a:extLst>
                  <a:ext uri="{FF2B5EF4-FFF2-40B4-BE49-F238E27FC236}">
                    <a16:creationId xmlns:a16="http://schemas.microsoft.com/office/drawing/2014/main" id="{E92ACEF1-5AEB-4DEF-9ACB-E46E00D70AA0}"/>
                  </a:ext>
                </a:extLst>
              </p:cNvPr>
              <p:cNvPicPr/>
              <p:nvPr/>
            </p:nvPicPr>
            <p:blipFill>
              <a:blip r:embed="rId48"/>
              <a:stretch>
                <a:fillRect/>
              </a:stretch>
            </p:blipFill>
            <p:spPr>
              <a:xfrm>
                <a:off x="2375769" y="3358962"/>
                <a:ext cx="2205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B0FB27E9-B4F0-4AB0-855D-EB0AEF260289}"/>
                  </a:ext>
                </a:extLst>
              </p14:cNvPr>
              <p14:cNvContentPartPr/>
              <p14:nvPr/>
            </p14:nvContentPartPr>
            <p14:xfrm>
              <a:off x="4992609" y="3344922"/>
              <a:ext cx="2262600" cy="106200"/>
            </p14:xfrm>
          </p:contentPart>
        </mc:Choice>
        <mc:Fallback xmlns="">
          <p:pic>
            <p:nvPicPr>
              <p:cNvPr id="33" name="Ink 32">
                <a:extLst>
                  <a:ext uri="{FF2B5EF4-FFF2-40B4-BE49-F238E27FC236}">
                    <a16:creationId xmlns:a16="http://schemas.microsoft.com/office/drawing/2014/main" id="{B0FB27E9-B4F0-4AB0-855D-EB0AEF260289}"/>
                  </a:ext>
                </a:extLst>
              </p:cNvPr>
              <p:cNvPicPr/>
              <p:nvPr/>
            </p:nvPicPr>
            <p:blipFill>
              <a:blip r:embed="rId50"/>
              <a:stretch>
                <a:fillRect/>
              </a:stretch>
            </p:blipFill>
            <p:spPr>
              <a:xfrm>
                <a:off x="4974609" y="3327282"/>
                <a:ext cx="2298240" cy="141840"/>
              </a:xfrm>
              <a:prstGeom prst="rect">
                <a:avLst/>
              </a:prstGeom>
            </p:spPr>
          </p:pic>
        </mc:Fallback>
      </mc:AlternateContent>
    </p:spTree>
    <p:extLst>
      <p:ext uri="{BB962C8B-B14F-4D97-AF65-F5344CB8AC3E}">
        <p14:creationId xmlns:p14="http://schemas.microsoft.com/office/powerpoint/2010/main" val="21649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19C6-B2F0-4A86-9E08-6C1EE0C2A910}"/>
              </a:ext>
            </a:extLst>
          </p:cNvPr>
          <p:cNvSpPr>
            <a:spLocks noGrp="1"/>
          </p:cNvSpPr>
          <p:nvPr>
            <p:ph type="title"/>
          </p:nvPr>
        </p:nvSpPr>
        <p:spPr>
          <a:xfrm>
            <a:off x="1066800" y="101937"/>
            <a:ext cx="10058400" cy="728158"/>
          </a:xfrm>
        </p:spPr>
        <p:txBody>
          <a:bodyPr/>
          <a:lstStyle/>
          <a:p>
            <a:r>
              <a:rPr lang="en-US" b="1" dirty="0">
                <a:latin typeface="Times New Roman" panose="02020603050405020304" pitchFamily="18" charset="0"/>
                <a:cs typeface="Times New Roman" panose="02020603050405020304" pitchFamily="18" charset="0"/>
              </a:rPr>
              <a:t>Example 2</a:t>
            </a:r>
          </a:p>
        </p:txBody>
      </p:sp>
      <p:pic>
        <p:nvPicPr>
          <p:cNvPr id="5" name="Standing Wave Pattern Animation (SWR) (720p)">
            <a:hlinkClick r:id="" action="ppaction://media"/>
            <a:extLst>
              <a:ext uri="{FF2B5EF4-FFF2-40B4-BE49-F238E27FC236}">
                <a16:creationId xmlns:a16="http://schemas.microsoft.com/office/drawing/2014/main" id="{706DBF65-BC5B-41B9-83AE-B5D0F7B691B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9729" y="1048215"/>
            <a:ext cx="8777850" cy="5040351"/>
          </a:xfrm>
        </p:spPr>
      </p:pic>
      <p:sp>
        <p:nvSpPr>
          <p:cNvPr id="4" name="Slide Number Placeholder 3">
            <a:extLst>
              <a:ext uri="{FF2B5EF4-FFF2-40B4-BE49-F238E27FC236}">
                <a16:creationId xmlns:a16="http://schemas.microsoft.com/office/drawing/2014/main" id="{94BAAD12-54EE-43B7-95DD-C6788F14163F}"/>
              </a:ext>
            </a:extLst>
          </p:cNvPr>
          <p:cNvSpPr>
            <a:spLocks noGrp="1"/>
          </p:cNvSpPr>
          <p:nvPr>
            <p:ph type="sldNum" sz="quarter" idx="12"/>
          </p:nvPr>
        </p:nvSpPr>
        <p:spPr/>
        <p:txBody>
          <a:bodyPr/>
          <a:lstStyle/>
          <a:p>
            <a:fld id="{061CFEB1-74F7-45A5-A566-20026EB2CC31}" type="slidenum">
              <a:rPr lang="en-US" smtClean="0"/>
              <a:t>9</a:t>
            </a:fld>
            <a:endParaRPr lang="en-US"/>
          </a:p>
        </p:txBody>
      </p:sp>
      <p:sp>
        <p:nvSpPr>
          <p:cNvPr id="6" name="Rectangle 5">
            <a:extLst>
              <a:ext uri="{FF2B5EF4-FFF2-40B4-BE49-F238E27FC236}">
                <a16:creationId xmlns:a16="http://schemas.microsoft.com/office/drawing/2014/main" id="{85D94DE6-4D89-42BC-BB16-E8674EC4EB55}"/>
              </a:ext>
            </a:extLst>
          </p:cNvPr>
          <p:cNvSpPr/>
          <p:nvPr/>
        </p:nvSpPr>
        <p:spPr>
          <a:xfrm>
            <a:off x="3625740" y="6386731"/>
            <a:ext cx="4940520" cy="369332"/>
          </a:xfrm>
          <a:prstGeom prst="rect">
            <a:avLst/>
          </a:prstGeom>
        </p:spPr>
        <p:txBody>
          <a:bodyPr wrap="none">
            <a:spAutoFit/>
          </a:bodyPr>
          <a:lstStyle/>
          <a:p>
            <a:r>
              <a:rPr lang="en-US" dirty="0"/>
              <a:t>https://www.youtube.com/watch?v=s5MBno0PZjE</a:t>
            </a:r>
          </a:p>
        </p:txBody>
      </p:sp>
      <p:sp>
        <p:nvSpPr>
          <p:cNvPr id="7" name="Rectangle 6">
            <a:extLst>
              <a:ext uri="{FF2B5EF4-FFF2-40B4-BE49-F238E27FC236}">
                <a16:creationId xmlns:a16="http://schemas.microsoft.com/office/drawing/2014/main" id="{0E4331F2-EB49-4F76-8A2D-EA772BD38752}"/>
              </a:ext>
            </a:extLst>
          </p:cNvPr>
          <p:cNvSpPr/>
          <p:nvPr/>
        </p:nvSpPr>
        <p:spPr>
          <a:xfrm>
            <a:off x="7861610" y="3429000"/>
            <a:ext cx="704650" cy="27320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9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6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3869</Words>
  <Application>Microsoft Office PowerPoint</Application>
  <PresentationFormat>Widescreen</PresentationFormat>
  <Paragraphs>453</Paragraphs>
  <Slides>41</Slides>
  <Notes>20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Calibri Light</vt:lpstr>
      <vt:lpstr>Cambria Math</vt:lpstr>
      <vt:lpstr>Symbol</vt:lpstr>
      <vt:lpstr>Times New Roman</vt:lpstr>
      <vt:lpstr>Retrospect</vt:lpstr>
      <vt:lpstr>Equation</vt:lpstr>
      <vt:lpstr>Transverse Wave Motion part 2</vt:lpstr>
      <vt:lpstr>Standing waves on a string of a fixed length</vt:lpstr>
      <vt:lpstr>Normal mode condition</vt:lpstr>
      <vt:lpstr>Energy of each normal modes of vibrating string</vt:lpstr>
      <vt:lpstr>Standing Wave Ratio (SWR)</vt:lpstr>
      <vt:lpstr>Standing wave ratio and reflection coefficient</vt:lpstr>
      <vt:lpstr>Example 1</vt:lpstr>
      <vt:lpstr>Solution</vt:lpstr>
      <vt:lpstr>Example 2</vt:lpstr>
      <vt:lpstr>Wave group</vt:lpstr>
      <vt:lpstr>Group velocity</vt:lpstr>
      <vt:lpstr>Revisit the superposition of two waves of almost equal frequencies  </vt:lpstr>
      <vt:lpstr>Amplitude Modulation (AM)</vt:lpstr>
      <vt:lpstr>PowerPoint Presentation</vt:lpstr>
      <vt:lpstr>Dispersion relation</vt:lpstr>
      <vt:lpstr>Example 3</vt:lpstr>
      <vt:lpstr>Illustration of dispersion relation</vt:lpstr>
      <vt:lpstr>The dependence of refractive index to wavelength for various glasses</vt:lpstr>
      <vt:lpstr>Example 4</vt:lpstr>
      <vt:lpstr>The dispersion relation for EM waves in a plasma</vt:lpstr>
      <vt:lpstr>Additional explanation</vt:lpstr>
      <vt:lpstr>Transverse waves in a periodic structures representing a 1D crystal structure with identical single atom separated by a crystal lattice a</vt:lpstr>
      <vt:lpstr>An alternative way to derive the equation of motion in case of the one dimensional lattice vibration</vt:lpstr>
      <vt:lpstr>What is the permitted frequency?</vt:lpstr>
      <vt:lpstr>Show </vt:lpstr>
      <vt:lpstr>PowerPoint Presentation</vt:lpstr>
      <vt:lpstr>PowerPoint Presentation</vt:lpstr>
      <vt:lpstr>Dispersion relation for travelling waves in a periodic structure</vt:lpstr>
      <vt:lpstr>Linear array of two kinds of atoms in an ionic crystal</vt:lpstr>
      <vt:lpstr>An alternative way to derive the equation of motion in case of the diatomic one dimensional lattice vibration</vt:lpstr>
      <vt:lpstr>Derivation of the dispersion relation</vt:lpstr>
      <vt:lpstr>Dispersion relation for the ionic crystal structure</vt:lpstr>
      <vt:lpstr>Dispersion relation for the ionic crystal structure</vt:lpstr>
      <vt:lpstr>Dispersion relation for two modes of transverse oscillation in a crystal structure</vt:lpstr>
      <vt:lpstr>The motions of the two types of atom for each branch at k  0 (long wavelength)</vt:lpstr>
      <vt:lpstr>Derivation of the motions of the two types of atom for each branch</vt:lpstr>
      <vt:lpstr>PowerPoint Presentation</vt:lpstr>
      <vt:lpstr>Example 5 Absorption of infrared radiation by ionic crystal</vt:lpstr>
      <vt:lpstr>PowerPoint Presentation</vt:lpstr>
      <vt:lpstr>PowerPoint Presentation</vt:lpstr>
      <vt:lpstr>Homework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Transverse Wave Motion part 2</dc:title>
  <dc:creator>rachapak.chi@gmail.com</dc:creator>
  <cp:lastModifiedBy>rachapak.chi@gmail.com</cp:lastModifiedBy>
  <cp:revision>25</cp:revision>
  <dcterms:created xsi:type="dcterms:W3CDTF">2020-09-20T15:15:53Z</dcterms:created>
  <dcterms:modified xsi:type="dcterms:W3CDTF">2020-09-21T09:29:18Z</dcterms:modified>
</cp:coreProperties>
</file>